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7" r:id="rId3"/>
    <p:sldId id="263" r:id="rId4"/>
    <p:sldId id="264" r:id="rId5"/>
    <p:sldId id="275" r:id="rId6"/>
    <p:sldId id="279" r:id="rId7"/>
    <p:sldId id="267" r:id="rId8"/>
    <p:sldId id="259" r:id="rId9"/>
    <p:sldId id="268" r:id="rId10"/>
    <p:sldId id="281" r:id="rId11"/>
    <p:sldId id="282" r:id="rId12"/>
    <p:sldId id="284" r:id="rId13"/>
    <p:sldId id="269" r:id="rId14"/>
    <p:sldId id="270" r:id="rId15"/>
    <p:sldId id="271" r:id="rId16"/>
    <p:sldId id="285" r:id="rId17"/>
    <p:sldId id="286" r:id="rId18"/>
    <p:sldId id="290" r:id="rId19"/>
    <p:sldId id="291" r:id="rId20"/>
    <p:sldId id="294" r:id="rId21"/>
    <p:sldId id="292" r:id="rId22"/>
    <p:sldId id="293" r:id="rId23"/>
    <p:sldId id="272" r:id="rId24"/>
    <p:sldId id="289" r:id="rId25"/>
    <p:sldId id="288" r:id="rId26"/>
    <p:sldId id="280" r:id="rId27"/>
    <p:sldId id="273" r:id="rId28"/>
    <p:sldId id="274" r:id="rId29"/>
    <p:sldId id="26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B74"/>
    <a:srgbClr val="FF5050"/>
    <a:srgbClr val="FFCC66"/>
    <a:srgbClr val="7723BE"/>
    <a:srgbClr val="DD903F"/>
    <a:srgbClr val="D57646"/>
    <a:srgbClr val="AA1C8C"/>
    <a:srgbClr val="C53261"/>
    <a:srgbClr val="A51D91"/>
    <a:srgbClr val="961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4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1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4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5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3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1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3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9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59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.png"/><Relationship Id="rId4" Type="http://schemas.openxmlformats.org/officeDocument/2006/relationships/hyperlink" Target="file:///C:\Users\MEDICI\Documents\&#236;&#185;&#180;&#236;&#185;&#180;&#236;&#152;&#164;&#237;&#134;&#161;%20&#235;&#176;&#155;&#236;&#157;&#128;%20&#237;&#140;&#140;&#236;&#157;&#188;\&#235;&#176;&#156;&#235;&#139;&#172;&#236;&#131;&#129;&#234;&#182;&#140;&amp;&#234;&#179;&#168;&#235;&#170;&#169;&#236;&#131;&#129;&#234;&#182;&#140;%20vs%20&#236;&#157;&#184;&#236;&#138;&#164;&#237;&#131;&#128;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2810725" y="-39849"/>
            <a:ext cx="6713686" cy="6739339"/>
            <a:chOff x="3687680" y="1275399"/>
            <a:chExt cx="4727390" cy="402320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7675" latinLnBrk="0">
                <a:defRPr/>
              </a:pPr>
              <a:r>
                <a:rPr lang="ko-KR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r>
                <a:rPr lang="en-US" altLang="ko-KR" sz="15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@</a:t>
              </a:r>
              <a:r>
                <a:rPr lang="ko-KR" altLang="en-US" sz="15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정유경</a:t>
              </a:r>
              <a:r>
                <a:rPr lang="en-US" altLang="ko-KR" sz="15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김연지</a:t>
              </a:r>
              <a:r>
                <a:rPr lang="en-US" altLang="ko-KR" sz="15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강창균</a:t>
              </a:r>
              <a:endPara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7281321" y="1275399"/>
              <a:ext cx="233189" cy="19514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5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D7C0B31-FF2F-4258-A755-39349FD69F7A}"/>
                </a:ext>
              </a:extLst>
            </p:cNvPr>
            <p:cNvGrpSpPr/>
            <p:nvPr/>
          </p:nvGrpSpPr>
          <p:grpSpPr>
            <a:xfrm>
              <a:off x="7489971" y="1889433"/>
              <a:ext cx="925099" cy="318329"/>
              <a:chOff x="8216815" y="270829"/>
              <a:chExt cx="925099" cy="318329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D965700F-2E1A-4E20-9866-F6D292165989}"/>
                  </a:ext>
                </a:extLst>
              </p:cNvPr>
              <p:cNvSpPr/>
              <p:nvPr/>
            </p:nvSpPr>
            <p:spPr>
              <a:xfrm rot="20462479" flipH="1">
                <a:off x="8292745" y="394451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6" name="사각형: 둥근 모서리 11">
                <a:extLst>
                  <a:ext uri="{FF2B5EF4-FFF2-40B4-BE49-F238E27FC236}">
                    <a16:creationId xmlns:a16="http://schemas.microsoft.com/office/drawing/2014/main" id="{6BF05517-FCE8-4140-8321-28F61609817D}"/>
                  </a:ext>
                </a:extLst>
              </p:cNvPr>
              <p:cNvSpPr/>
              <p:nvPr/>
            </p:nvSpPr>
            <p:spPr>
              <a:xfrm>
                <a:off x="8216815" y="270829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 dirty="0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</a:t>
                </a:r>
                <a:r>
                  <a:rPr lang="en-US" altLang="ko-KR" sz="1050" b="1" dirty="0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</a:t>
                </a:r>
                <a:endParaRPr lang="ko-KR" altLang="en-US" sz="1050" b="1" dirty="0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4792671" y="3532472"/>
              <a:ext cx="259365" cy="476976"/>
              <a:chOff x="7263335" y="3120233"/>
              <a:chExt cx="259365" cy="476976"/>
            </a:xfrm>
          </p:grpSpPr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476981" y="3202646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34648" y="3120233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263335" y="3531024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455692" y="3341937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1ACA350-755F-46E0-9A16-D02AA665E236}"/>
                </a:ext>
              </a:extLst>
            </p:cNvPr>
            <p:cNvGrpSpPr/>
            <p:nvPr/>
          </p:nvGrpSpPr>
          <p:grpSpPr>
            <a:xfrm>
              <a:off x="7451954" y="3532472"/>
              <a:ext cx="925099" cy="334160"/>
              <a:chOff x="8573403" y="127701"/>
              <a:chExt cx="925099" cy="334160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A78F12D2-54F4-4F74-90C9-B1070FD970DF}"/>
                  </a:ext>
                </a:extLst>
              </p:cNvPr>
              <p:cNvSpPr/>
              <p:nvPr/>
            </p:nvSpPr>
            <p:spPr>
              <a:xfrm rot="20462479" flipH="1">
                <a:off x="8624798" y="26715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사각형: 둥근 모서리 11">
                <a:extLst>
                  <a:ext uri="{FF2B5EF4-FFF2-40B4-BE49-F238E27FC236}">
                    <a16:creationId xmlns:a16="http://schemas.microsoft.com/office/drawing/2014/main" id="{310AF84A-82EF-4396-9EFB-6073395BE661}"/>
                  </a:ext>
                </a:extLst>
              </p:cNvPr>
              <p:cNvSpPr/>
              <p:nvPr/>
            </p:nvSpPr>
            <p:spPr>
              <a:xfrm>
                <a:off x="8573403" y="127701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#ITEWON</a:t>
                </a:r>
                <a:endParaRPr lang="ko-KR" altLang="en-US" sz="1050" b="1" dirty="0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39919" y="2093668"/>
              <a:ext cx="975066" cy="471441"/>
              <a:chOff x="6924430" y="571456"/>
              <a:chExt cx="975066" cy="471441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1137521">
                <a:off x="7545976" y="814461"/>
                <a:ext cx="333516" cy="228436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4430" y="571456"/>
                <a:ext cx="975066" cy="3057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 맛집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95DCF19-3C96-4036-8780-CE432A0E5E1B}"/>
                </a:ext>
              </a:extLst>
            </p:cNvPr>
            <p:cNvGrpSpPr/>
            <p:nvPr/>
          </p:nvGrpSpPr>
          <p:grpSpPr>
            <a:xfrm>
              <a:off x="3687680" y="3578191"/>
              <a:ext cx="979575" cy="333855"/>
              <a:chOff x="7515183" y="1454868"/>
              <a:chExt cx="979575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E0068579-5C4B-4F9C-B3EB-6160B62A7F64}"/>
                  </a:ext>
                </a:extLst>
              </p:cNvPr>
              <p:cNvSpPr/>
              <p:nvPr/>
            </p:nvSpPr>
            <p:spPr>
              <a:xfrm rot="1137521">
                <a:off x="8144782" y="1594016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1" name="사각형: 둥근 모서리 11">
                <a:extLst>
                  <a:ext uri="{FF2B5EF4-FFF2-40B4-BE49-F238E27FC236}">
                    <a16:creationId xmlns:a16="http://schemas.microsoft.com/office/drawing/2014/main" id="{B6059C30-7C57-4422-9CF5-950553F0D517}"/>
                  </a:ext>
                </a:extLst>
              </p:cNvPr>
              <p:cNvSpPr/>
              <p:nvPr/>
            </p:nvSpPr>
            <p:spPr>
              <a:xfrm>
                <a:off x="7515183" y="1454868"/>
                <a:ext cx="979575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 dirty="0" err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맛스타그램</a:t>
                </a:r>
                <a:endPara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5E24D1A-34E5-573A-A456-E42EAFD1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45" y="988730"/>
            <a:ext cx="3675980" cy="4359848"/>
          </a:xfrm>
          <a:prstGeom prst="rect">
            <a:avLst/>
          </a:prstGeom>
        </p:spPr>
      </p:pic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82" y="252600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5B7A44B-5B00-5BD0-A64F-C6E40D26A244}"/>
              </a:ext>
            </a:extLst>
          </p:cNvPr>
          <p:cNvSpPr txBox="1"/>
          <p:nvPr/>
        </p:nvSpPr>
        <p:spPr>
          <a:xfrm>
            <a:off x="4284681" y="5818807"/>
            <a:ext cx="3629615" cy="425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과 </a:t>
            </a: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맛집의 위치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차이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하트 64">
            <a:extLst>
              <a:ext uri="{FF2B5EF4-FFF2-40B4-BE49-F238E27FC236}">
                <a16:creationId xmlns:a16="http://schemas.microsoft.com/office/drawing/2014/main" id="{C13F1A7B-429A-A644-23F1-14DF31D14FB8}"/>
              </a:ext>
            </a:extLst>
          </p:cNvPr>
          <p:cNvSpPr/>
          <p:nvPr/>
        </p:nvSpPr>
        <p:spPr>
          <a:xfrm>
            <a:off x="4539445" y="5060877"/>
            <a:ext cx="177620" cy="209507"/>
          </a:xfrm>
          <a:prstGeom prst="heart">
            <a:avLst/>
          </a:prstGeom>
          <a:solidFill>
            <a:srgbClr val="FF5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하트 65">
            <a:extLst>
              <a:ext uri="{FF2B5EF4-FFF2-40B4-BE49-F238E27FC236}">
                <a16:creationId xmlns:a16="http://schemas.microsoft.com/office/drawing/2014/main" id="{AFE44C2E-BA56-25A9-7A24-00A2B83C3541}"/>
              </a:ext>
            </a:extLst>
          </p:cNvPr>
          <p:cNvSpPr/>
          <p:nvPr/>
        </p:nvSpPr>
        <p:spPr>
          <a:xfrm rot="21077111">
            <a:off x="4331082" y="5184018"/>
            <a:ext cx="182163" cy="214865"/>
          </a:xfrm>
          <a:prstGeom prst="heart">
            <a:avLst/>
          </a:prstGeom>
          <a:solidFill>
            <a:srgbClr val="FF5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하트 66">
            <a:extLst>
              <a:ext uri="{FF2B5EF4-FFF2-40B4-BE49-F238E27FC236}">
                <a16:creationId xmlns:a16="http://schemas.microsoft.com/office/drawing/2014/main" id="{0FB75CF8-FBD4-CF7C-650E-EC5EE9EC5F48}"/>
              </a:ext>
            </a:extLst>
          </p:cNvPr>
          <p:cNvSpPr/>
          <p:nvPr/>
        </p:nvSpPr>
        <p:spPr>
          <a:xfrm>
            <a:off x="4426994" y="4854220"/>
            <a:ext cx="134657" cy="158831"/>
          </a:xfrm>
          <a:prstGeom prst="heart">
            <a:avLst/>
          </a:prstGeom>
          <a:solidFill>
            <a:srgbClr val="FF5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754A9547-673D-BA69-0AAE-DC094A65546A}"/>
              </a:ext>
            </a:extLst>
          </p:cNvPr>
          <p:cNvSpPr/>
          <p:nvPr/>
        </p:nvSpPr>
        <p:spPr>
          <a:xfrm>
            <a:off x="4645749" y="4961786"/>
            <a:ext cx="86926" cy="102531"/>
          </a:xfrm>
          <a:prstGeom prst="hear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하트 68">
            <a:extLst>
              <a:ext uri="{FF2B5EF4-FFF2-40B4-BE49-F238E27FC236}">
                <a16:creationId xmlns:a16="http://schemas.microsoft.com/office/drawing/2014/main" id="{A2CEB0F6-ED24-A8BC-513F-C2E3F6EE77AE}"/>
              </a:ext>
            </a:extLst>
          </p:cNvPr>
          <p:cNvSpPr/>
          <p:nvPr/>
        </p:nvSpPr>
        <p:spPr>
          <a:xfrm>
            <a:off x="4509699" y="4600326"/>
            <a:ext cx="86926" cy="102531"/>
          </a:xfrm>
          <a:prstGeom prst="heart">
            <a:avLst/>
          </a:prstGeom>
          <a:solidFill>
            <a:srgbClr val="FF5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0" b="10358"/>
          <a:stretch/>
        </p:blipFill>
        <p:spPr bwMode="auto">
          <a:xfrm>
            <a:off x="4951859" y="214418"/>
            <a:ext cx="2097679" cy="41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21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87" y="3884267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100850" y="4138379"/>
            <a:ext cx="5281075" cy="775513"/>
            <a:chOff x="4310746" y="3372539"/>
            <a:chExt cx="5281075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5057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데이터 분석 및 결과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2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9911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데이터 수집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83809" y="129911"/>
              <a:ext cx="765800" cy="333855"/>
              <a:chOff x="697630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9030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7630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9D433A-D0CD-3B31-3A98-789C131AFB31}"/>
              </a:ext>
            </a:extLst>
          </p:cNvPr>
          <p:cNvSpPr/>
          <p:nvPr/>
        </p:nvSpPr>
        <p:spPr>
          <a:xfrm>
            <a:off x="700637" y="1363657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FAF7C1C-AA25-1B93-08E3-551AD5C553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44" y="1614458"/>
            <a:ext cx="751163" cy="104519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672C045-FA4C-8100-2395-C6D48B723E4A}"/>
              </a:ext>
            </a:extLst>
          </p:cNvPr>
          <p:cNvSpPr/>
          <p:nvPr/>
        </p:nvSpPr>
        <p:spPr>
          <a:xfrm>
            <a:off x="2265528" y="1869743"/>
            <a:ext cx="859809" cy="600502"/>
          </a:xfrm>
          <a:prstGeom prst="right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47A30-FA3C-5507-67CF-DF73DE7226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39" y="1415745"/>
            <a:ext cx="1504058" cy="1490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1DB53-7641-D6CA-DB14-15CE62DB12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7" r="12849" b="32737"/>
          <a:stretch/>
        </p:blipFill>
        <p:spPr>
          <a:xfrm>
            <a:off x="3170526" y="2961015"/>
            <a:ext cx="2238233" cy="684704"/>
          </a:xfrm>
          <a:prstGeom prst="rect">
            <a:avLst/>
          </a:prstGeom>
        </p:spPr>
      </p:pic>
      <p:pic>
        <p:nvPicPr>
          <p:cNvPr id="2050" name="Picture 2" descr="공공데이터포털">
            <a:extLst>
              <a:ext uri="{FF2B5EF4-FFF2-40B4-BE49-F238E27FC236}">
                <a16:creationId xmlns:a16="http://schemas.microsoft.com/office/drawing/2014/main" id="{58546FF9-08D9-9291-5B88-D5C491AD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6" y="4269472"/>
            <a:ext cx="3366395" cy="1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09FB496-53FB-E560-D95A-B43C07B20DD7}"/>
              </a:ext>
            </a:extLst>
          </p:cNvPr>
          <p:cNvSpPr/>
          <p:nvPr/>
        </p:nvSpPr>
        <p:spPr>
          <a:xfrm>
            <a:off x="4501234" y="4753614"/>
            <a:ext cx="859809" cy="600502"/>
          </a:xfrm>
          <a:prstGeom prst="right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503101-9752-DBE6-2557-77FF0ED15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96" y="3545831"/>
            <a:ext cx="2220909" cy="222090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5960C28-88EA-2DF2-B9A0-CCF9490DF453}"/>
              </a:ext>
            </a:extLst>
          </p:cNvPr>
          <p:cNvSpPr txBox="1"/>
          <p:nvPr/>
        </p:nvSpPr>
        <p:spPr>
          <a:xfrm>
            <a:off x="5807432" y="5661373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 데이터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A59B9A-3C49-B17B-04B0-EBDB38E5672D}"/>
              </a:ext>
            </a:extLst>
          </p:cNvPr>
          <p:cNvSpPr txBox="1"/>
          <p:nvPr/>
        </p:nvSpPr>
        <p:spPr>
          <a:xfrm>
            <a:off x="926663" y="281731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멘토님</a:t>
            </a:r>
          </a:p>
        </p:txBody>
      </p:sp>
    </p:spTree>
    <p:extLst>
      <p:ext uri="{BB962C8B-B14F-4D97-AF65-F5344CB8AC3E}">
        <p14:creationId xmlns:p14="http://schemas.microsoft.com/office/powerpoint/2010/main" val="33325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전처리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92238" y="156895"/>
              <a:ext cx="765800" cy="333855"/>
              <a:chOff x="6184731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98733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84731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9CDBF7B-FA49-9729-8230-1BC8ADF43F0F}"/>
              </a:ext>
            </a:extLst>
          </p:cNvPr>
          <p:cNvGrpSpPr/>
          <p:nvPr/>
        </p:nvGrpSpPr>
        <p:grpSpPr>
          <a:xfrm>
            <a:off x="1428875" y="1714907"/>
            <a:ext cx="2905381" cy="3881221"/>
            <a:chOff x="4831320" y="1660043"/>
            <a:chExt cx="6001810" cy="417391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2474290-0830-1CC6-A287-4F137C8913A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F0727F1-7E6A-A6F8-A2B8-E7AD7A53430D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931F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1BE4AD0-3B4A-983D-FAF4-D33A0AA19C84}"/>
              </a:ext>
            </a:extLst>
          </p:cNvPr>
          <p:cNvSpPr txBox="1"/>
          <p:nvPr/>
        </p:nvSpPr>
        <p:spPr>
          <a:xfrm>
            <a:off x="1821767" y="3132051"/>
            <a:ext cx="232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모서리가 둥근 직사각형 3">
            <a:extLst>
              <a:ext uri="{FF2B5EF4-FFF2-40B4-BE49-F238E27FC236}">
                <a16:creationId xmlns:a16="http://schemas.microsoft.com/office/drawing/2014/main" id="{640E2782-639A-1A54-9D87-2D54045E1914}"/>
              </a:ext>
            </a:extLst>
          </p:cNvPr>
          <p:cNvSpPr/>
          <p:nvPr/>
        </p:nvSpPr>
        <p:spPr>
          <a:xfrm>
            <a:off x="2401505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931F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86F8536-0146-6005-51BD-EC75EC945D10}"/>
              </a:ext>
            </a:extLst>
          </p:cNvPr>
          <p:cNvGrpSpPr/>
          <p:nvPr/>
        </p:nvGrpSpPr>
        <p:grpSpPr>
          <a:xfrm>
            <a:off x="4678312" y="1714907"/>
            <a:ext cx="2905381" cy="3881221"/>
            <a:chOff x="4831320" y="1660043"/>
            <a:chExt cx="6001810" cy="417391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90D38A8-BA29-9F7E-0B17-7F3F8805E2F3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ABC4EB7-2D6A-5699-6070-86A013013592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C64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6BDF661-8789-8131-A4BC-1370E280B247}"/>
              </a:ext>
            </a:extLst>
          </p:cNvPr>
          <p:cNvSpPr txBox="1"/>
          <p:nvPr/>
        </p:nvSpPr>
        <p:spPr>
          <a:xfrm>
            <a:off x="4955909" y="2637890"/>
            <a:ext cx="22801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Y 너만을 비춤체" panose="020B0600000101010101" pitchFamily="50" charset="-127"/>
                <a:ea typeface="Tmon몬소리 Black" panose="02000A03000000000000" pitchFamily="2" charset="-127"/>
              </a:rPr>
              <a:t>EX) &lt;U+653C&gt; </a:t>
            </a:r>
            <a:endParaRPr lang="ko-KR" altLang="en-US" sz="2800" dirty="0">
              <a:latin typeface="Y 너만을 비춤체" panose="020B0600000101010101" pitchFamily="50" charset="-127"/>
              <a:ea typeface="Tmon몬소리 Black" panose="02000A03000000000000" pitchFamily="2" charset="-127"/>
            </a:endParaRPr>
          </a:p>
        </p:txBody>
      </p:sp>
      <p:sp>
        <p:nvSpPr>
          <p:cNvPr id="58" name="모서리가 둥근 직사각형 78">
            <a:extLst>
              <a:ext uri="{FF2B5EF4-FFF2-40B4-BE49-F238E27FC236}">
                <a16:creationId xmlns:a16="http://schemas.microsoft.com/office/drawing/2014/main" id="{FE4E7C98-67D8-D0DB-F525-F3A189A3F9CE}"/>
              </a:ext>
            </a:extLst>
          </p:cNvPr>
          <p:cNvSpPr/>
          <p:nvPr/>
        </p:nvSpPr>
        <p:spPr>
          <a:xfrm>
            <a:off x="5650942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C64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CDADFE3-1D97-9710-A16D-D4AE428E0FAF}"/>
              </a:ext>
            </a:extLst>
          </p:cNvPr>
          <p:cNvGrpSpPr/>
          <p:nvPr/>
        </p:nvGrpSpPr>
        <p:grpSpPr>
          <a:xfrm>
            <a:off x="7927749" y="1714907"/>
            <a:ext cx="2905381" cy="3881221"/>
            <a:chOff x="4831320" y="1660043"/>
            <a:chExt cx="6001810" cy="4173913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E41531A-42A7-B144-BE3D-B97EE48B50D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FCEBA4-9E75-461B-04A6-5F9CD5802B1B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DD9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7FEAA68-711F-5501-D479-E35B72B9A72D}"/>
              </a:ext>
            </a:extLst>
          </p:cNvPr>
          <p:cNvSpPr txBox="1"/>
          <p:nvPr/>
        </p:nvSpPr>
        <p:spPr>
          <a:xfrm>
            <a:off x="8271904" y="2782239"/>
            <a:ext cx="2217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들어간 것들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모서리가 둥근 직사각형 79">
            <a:extLst>
              <a:ext uri="{FF2B5EF4-FFF2-40B4-BE49-F238E27FC236}">
                <a16:creationId xmlns:a16="http://schemas.microsoft.com/office/drawing/2014/main" id="{C44E5D50-CFDC-0AC0-8CA4-7574BEA0D059}"/>
              </a:ext>
            </a:extLst>
          </p:cNvPr>
          <p:cNvSpPr/>
          <p:nvPr/>
        </p:nvSpPr>
        <p:spPr>
          <a:xfrm>
            <a:off x="8897004" y="5116064"/>
            <a:ext cx="966871" cy="96687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DD9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F985F6-4408-F07E-C2A7-027C826A8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53" y="5339475"/>
            <a:ext cx="513303" cy="513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6F5926-479A-7514-EBEC-D0E0CA7C74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28" y="5320814"/>
            <a:ext cx="566932" cy="5669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7633AE-ACDE-E021-5B3A-55C9C456CC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78" y="5302590"/>
            <a:ext cx="691850" cy="6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555761" y="156895"/>
              <a:ext cx="765800" cy="333855"/>
              <a:chOff x="6048254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062256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048254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1BBCCC-3A9A-5A7F-AA1D-709E22ADB350}"/>
              </a:ext>
            </a:extLst>
          </p:cNvPr>
          <p:cNvGrpSpPr/>
          <p:nvPr/>
        </p:nvGrpSpPr>
        <p:grpSpPr>
          <a:xfrm flipV="1">
            <a:off x="6979835" y="3320497"/>
            <a:ext cx="2852938" cy="1660702"/>
            <a:chOff x="6653584" y="1843308"/>
            <a:chExt cx="2387537" cy="1389791"/>
          </a:xfrm>
          <a:solidFill>
            <a:srgbClr val="C53261"/>
          </a:solidFill>
        </p:grpSpPr>
        <p:sp>
          <p:nvSpPr>
            <p:cNvPr id="44" name="자유형 155">
              <a:extLst>
                <a:ext uri="{FF2B5EF4-FFF2-40B4-BE49-F238E27FC236}">
                  <a16:creationId xmlns:a16="http://schemas.microsoft.com/office/drawing/2014/main" id="{3CE5F1C2-5995-8099-0DF6-37FED27A76A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5" name="자유형 140">
              <a:extLst>
                <a:ext uri="{FF2B5EF4-FFF2-40B4-BE49-F238E27FC236}">
                  <a16:creationId xmlns:a16="http://schemas.microsoft.com/office/drawing/2014/main" id="{164BFE4F-F7F7-9D68-04C0-5712C344C270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8387FAB8-E838-5FC3-D559-D0F5524ECEE0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9" name="자유형 157">
            <a:extLst>
              <a:ext uri="{FF2B5EF4-FFF2-40B4-BE49-F238E27FC236}">
                <a16:creationId xmlns:a16="http://schemas.microsoft.com/office/drawing/2014/main" id="{A0F3F3CE-93BA-7798-A390-9BFCB4F6C279}"/>
              </a:ext>
            </a:extLst>
          </p:cNvPr>
          <p:cNvSpPr/>
          <p:nvPr/>
        </p:nvSpPr>
        <p:spPr>
          <a:xfrm flipH="1">
            <a:off x="1490247" y="1321967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자유형 158">
            <a:extLst>
              <a:ext uri="{FF2B5EF4-FFF2-40B4-BE49-F238E27FC236}">
                <a16:creationId xmlns:a16="http://schemas.microsoft.com/office/drawing/2014/main" id="{5F532EE2-7815-30A6-95A1-5174C1A74ADE}"/>
              </a:ext>
            </a:extLst>
          </p:cNvPr>
          <p:cNvSpPr/>
          <p:nvPr/>
        </p:nvSpPr>
        <p:spPr>
          <a:xfrm rot="2700000" flipH="1">
            <a:off x="2045382" y="1209718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58D3C21B-F8F3-D8C4-43C4-51C28D7D83F5}"/>
              </a:ext>
            </a:extLst>
          </p:cNvPr>
          <p:cNvSpPr/>
          <p:nvPr/>
        </p:nvSpPr>
        <p:spPr>
          <a:xfrm flipH="1">
            <a:off x="3375644" y="1902879"/>
            <a:ext cx="967541" cy="967541"/>
          </a:xfrm>
          <a:prstGeom prst="rtTriangle">
            <a:avLst/>
          </a:prstGeom>
          <a:solidFill>
            <a:srgbClr val="7424C0"/>
          </a:solidFill>
          <a:ln w="76200">
            <a:solidFill>
              <a:srgbClr val="7424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7AA5FC0-3B7B-4325-3672-3011A76FC27C}"/>
              </a:ext>
            </a:extLst>
          </p:cNvPr>
          <p:cNvGrpSpPr/>
          <p:nvPr/>
        </p:nvGrpSpPr>
        <p:grpSpPr>
          <a:xfrm>
            <a:off x="6933406" y="1225878"/>
            <a:ext cx="2852938" cy="1660702"/>
            <a:chOff x="6653584" y="1843308"/>
            <a:chExt cx="2387537" cy="1389791"/>
          </a:xfrm>
          <a:solidFill>
            <a:srgbClr val="D57A44"/>
          </a:solidFill>
        </p:grpSpPr>
        <p:sp>
          <p:nvSpPr>
            <p:cNvPr id="56" name="자유형 161">
              <a:extLst>
                <a:ext uri="{FF2B5EF4-FFF2-40B4-BE49-F238E27FC236}">
                  <a16:creationId xmlns:a16="http://schemas.microsoft.com/office/drawing/2014/main" id="{A5B10A31-31BF-557B-BAF5-86C7BC745F0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7" name="자유형 162">
              <a:extLst>
                <a:ext uri="{FF2B5EF4-FFF2-40B4-BE49-F238E27FC236}">
                  <a16:creationId xmlns:a16="http://schemas.microsoft.com/office/drawing/2014/main" id="{B3EAEF5D-B65A-373A-E324-6A94C9C585AD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각 삼각형 57">
              <a:extLst>
                <a:ext uri="{FF2B5EF4-FFF2-40B4-BE49-F238E27FC236}">
                  <a16:creationId xmlns:a16="http://schemas.microsoft.com/office/drawing/2014/main" id="{64F95DDA-AFE1-1E7C-5817-BD6D1EA65F82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D57A4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1" name="자유형 165">
            <a:extLst>
              <a:ext uri="{FF2B5EF4-FFF2-40B4-BE49-F238E27FC236}">
                <a16:creationId xmlns:a16="http://schemas.microsoft.com/office/drawing/2014/main" id="{77E4E3FF-B0BA-1DD0-5B50-9264BBB0D663}"/>
              </a:ext>
            </a:extLst>
          </p:cNvPr>
          <p:cNvSpPr/>
          <p:nvPr/>
        </p:nvSpPr>
        <p:spPr>
          <a:xfrm flipH="1" flipV="1">
            <a:off x="1573863" y="4307512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자유형 166">
            <a:extLst>
              <a:ext uri="{FF2B5EF4-FFF2-40B4-BE49-F238E27FC236}">
                <a16:creationId xmlns:a16="http://schemas.microsoft.com/office/drawing/2014/main" id="{F80AF9F0-7BBB-D052-5A62-F6AA65B4B6C2}"/>
              </a:ext>
            </a:extLst>
          </p:cNvPr>
          <p:cNvSpPr/>
          <p:nvPr/>
        </p:nvSpPr>
        <p:spPr>
          <a:xfrm rot="18900000" flipH="1" flipV="1">
            <a:off x="2128998" y="3888804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3" name="직각 삼각형 62">
            <a:extLst>
              <a:ext uri="{FF2B5EF4-FFF2-40B4-BE49-F238E27FC236}">
                <a16:creationId xmlns:a16="http://schemas.microsoft.com/office/drawing/2014/main" id="{AF388757-D8DC-2C55-C5AD-6C9F031F9238}"/>
              </a:ext>
            </a:extLst>
          </p:cNvPr>
          <p:cNvSpPr/>
          <p:nvPr/>
        </p:nvSpPr>
        <p:spPr>
          <a:xfrm flipH="1" flipV="1">
            <a:off x="3459260" y="3277212"/>
            <a:ext cx="967541" cy="967541"/>
          </a:xfrm>
          <a:prstGeom prst="rtTriangle">
            <a:avLst/>
          </a:prstGeom>
          <a:solidFill>
            <a:srgbClr val="931FA2"/>
          </a:solidFill>
          <a:ln w="76200">
            <a:solidFill>
              <a:srgbClr val="931FA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0B3706-47C7-71C6-B27E-6B2414E0627D}"/>
              </a:ext>
            </a:extLst>
          </p:cNvPr>
          <p:cNvSpPr/>
          <p:nvPr/>
        </p:nvSpPr>
        <p:spPr>
          <a:xfrm>
            <a:off x="6956894" y="3555571"/>
            <a:ext cx="1084501" cy="44627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광고성</a:t>
            </a:r>
            <a:endParaRPr lang="en-US" altLang="ko-KR" sz="2300" b="1" kern="0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F9E5AA7-3749-88F7-FBAB-8B8C89B868D6}"/>
              </a:ext>
            </a:extLst>
          </p:cNvPr>
          <p:cNvSpPr/>
          <p:nvPr/>
        </p:nvSpPr>
        <p:spPr>
          <a:xfrm>
            <a:off x="3383938" y="2107059"/>
            <a:ext cx="1231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CF0B04-B932-C44C-D50F-21F8D22B8DEE}"/>
              </a:ext>
            </a:extLst>
          </p:cNvPr>
          <p:cNvSpPr/>
          <p:nvPr/>
        </p:nvSpPr>
        <p:spPr>
          <a:xfrm>
            <a:off x="6751216" y="2160245"/>
            <a:ext cx="12963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</a:t>
            </a:r>
            <a:endParaRPr lang="en-US" altLang="ko-KR" sz="2300" b="1" kern="0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CDDA4-253E-8CB5-8B92-C405C38902B7}"/>
              </a:ext>
            </a:extLst>
          </p:cNvPr>
          <p:cNvSpPr/>
          <p:nvPr/>
        </p:nvSpPr>
        <p:spPr>
          <a:xfrm>
            <a:off x="8710708" y="1939980"/>
            <a:ext cx="2634623" cy="707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쩍벌녀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호빠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출장마사지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...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선정적인 글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611E71-665E-A0A1-78AA-D6D59FA50B3C}"/>
              </a:ext>
            </a:extLst>
          </p:cNvPr>
          <p:cNvSpPr/>
          <p:nvPr/>
        </p:nvSpPr>
        <p:spPr>
          <a:xfrm>
            <a:off x="342836" y="1942069"/>
            <a:ext cx="2526456" cy="707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포함되지 않은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B848C22-22C3-C84C-AC73-802EABF6679E}"/>
              </a:ext>
            </a:extLst>
          </p:cNvPr>
          <p:cNvSpPr/>
          <p:nvPr/>
        </p:nvSpPr>
        <p:spPr>
          <a:xfrm>
            <a:off x="8704324" y="2942421"/>
            <a:ext cx="2904509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상담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문의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전화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프로필링크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             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택배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플러스친구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다이어트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디톡스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젤네일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속눈썹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강아지옷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맛집외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다른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광고글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지역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태그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EX)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홍대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강남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부산</a:t>
            </a:r>
            <a:r>
              <a:rPr lang="en-US" altLang="ko-KR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건대</a:t>
            </a:r>
            <a:r>
              <a:rPr lang="en-US" altLang="ko-KR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광화문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…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498AFAC-E18B-2CC7-84E1-27DCE7325E9F}"/>
              </a:ext>
            </a:extLst>
          </p:cNvPr>
          <p:cNvGrpSpPr/>
          <p:nvPr/>
        </p:nvGrpSpPr>
        <p:grpSpPr>
          <a:xfrm>
            <a:off x="4772813" y="2783051"/>
            <a:ext cx="1863418" cy="630532"/>
            <a:chOff x="484650" y="3036798"/>
            <a:chExt cx="3646974" cy="750523"/>
          </a:xfrm>
          <a:solidFill>
            <a:srgbClr val="DD923F"/>
          </a:solidFill>
        </p:grpSpPr>
        <p:sp>
          <p:nvSpPr>
            <p:cNvPr id="71" name="모서리가 둥근 직사각형 173">
              <a:extLst>
                <a:ext uri="{FF2B5EF4-FFF2-40B4-BE49-F238E27FC236}">
                  <a16:creationId xmlns:a16="http://schemas.microsoft.com/office/drawing/2014/main" id="{627FCFAE-E460-9034-F2D0-85E8B8127CB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모서리가 둥근 직사각형 174">
              <a:extLst>
                <a:ext uri="{FF2B5EF4-FFF2-40B4-BE49-F238E27FC236}">
                  <a16:creationId xmlns:a16="http://schemas.microsoft.com/office/drawing/2014/main" id="{D380D919-57DE-7B28-847A-88F1D3F72B6F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0</a:t>
              </a: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D83B12F-CFAD-406E-1B73-536BDD71A021}"/>
              </a:ext>
            </a:extLst>
          </p:cNvPr>
          <p:cNvSpPr/>
          <p:nvPr/>
        </p:nvSpPr>
        <p:spPr>
          <a:xfrm>
            <a:off x="379952" y="3174672"/>
            <a:ext cx="2634623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경리단길맛집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해방촌맛집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이태원 주변 맛집을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하지 않은 관련 없는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38D6E75-DBF7-95C8-FD4B-2D1B07BDDBEB}"/>
              </a:ext>
            </a:extLst>
          </p:cNvPr>
          <p:cNvGrpSpPr/>
          <p:nvPr/>
        </p:nvGrpSpPr>
        <p:grpSpPr>
          <a:xfrm>
            <a:off x="4924414" y="5493186"/>
            <a:ext cx="1863418" cy="630532"/>
            <a:chOff x="484650" y="3036798"/>
            <a:chExt cx="3646974" cy="750523"/>
          </a:xfrm>
        </p:grpSpPr>
        <p:sp>
          <p:nvSpPr>
            <p:cNvPr id="101" name="모서리가 둥근 직사각형 173">
              <a:extLst>
                <a:ext uri="{FF2B5EF4-FFF2-40B4-BE49-F238E27FC236}">
                  <a16:creationId xmlns:a16="http://schemas.microsoft.com/office/drawing/2014/main" id="{62AFAF20-A6E4-5D0A-D991-79277D7D0F6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02" name="모서리가 둥근 직사각형 174">
              <a:extLst>
                <a:ext uri="{FF2B5EF4-FFF2-40B4-BE49-F238E27FC236}">
                  <a16:creationId xmlns:a16="http://schemas.microsoft.com/office/drawing/2014/main" id="{44CAF798-948E-F552-13FE-47FC3EB4DCAB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2B357F-4B1E-3665-AE5A-1FFA19BB0A0E}"/>
              </a:ext>
            </a:extLst>
          </p:cNvPr>
          <p:cNvSpPr/>
          <p:nvPr/>
        </p:nvSpPr>
        <p:spPr>
          <a:xfrm>
            <a:off x="3261073" y="3530149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관련</a:t>
            </a:r>
            <a:r>
              <a:rPr lang="en-US" altLang="ko-KR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X</a:t>
            </a:r>
          </a:p>
        </p:txBody>
      </p:sp>
      <p:sp>
        <p:nvSpPr>
          <p:cNvPr id="103" name="자유형 166">
            <a:extLst>
              <a:ext uri="{FF2B5EF4-FFF2-40B4-BE49-F238E27FC236}">
                <a16:creationId xmlns:a16="http://schemas.microsoft.com/office/drawing/2014/main" id="{E38963BC-6DCC-428F-87C3-DCEDB9FB5A2B}"/>
              </a:ext>
            </a:extLst>
          </p:cNvPr>
          <p:cNvSpPr/>
          <p:nvPr/>
        </p:nvSpPr>
        <p:spPr>
          <a:xfrm flipH="1" flipV="1">
            <a:off x="2349167" y="5377593"/>
            <a:ext cx="1977584" cy="753835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C53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직각 삼각형 103">
            <a:extLst>
              <a:ext uri="{FF2B5EF4-FFF2-40B4-BE49-F238E27FC236}">
                <a16:creationId xmlns:a16="http://schemas.microsoft.com/office/drawing/2014/main" id="{48C56C30-65D7-3159-6615-8AB3D54AF7FD}"/>
              </a:ext>
            </a:extLst>
          </p:cNvPr>
          <p:cNvSpPr/>
          <p:nvPr/>
        </p:nvSpPr>
        <p:spPr>
          <a:xfrm rot="2700000" flipH="1" flipV="1">
            <a:off x="3753589" y="5371152"/>
            <a:ext cx="829475" cy="869857"/>
          </a:xfrm>
          <a:prstGeom prst="rtTriangle">
            <a:avLst/>
          </a:prstGeom>
          <a:solidFill>
            <a:srgbClr val="C53A5B"/>
          </a:solidFill>
          <a:ln w="76200">
            <a:solidFill>
              <a:srgbClr val="C53A5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658935-C5DE-0C56-E917-37FFE22AA463}"/>
              </a:ext>
            </a:extLst>
          </p:cNvPr>
          <p:cNvSpPr/>
          <p:nvPr/>
        </p:nvSpPr>
        <p:spPr>
          <a:xfrm>
            <a:off x="3399137" y="5562232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나머지</a:t>
            </a:r>
            <a:endParaRPr lang="en-US" altLang="ko-KR" sz="2400" b="1" kern="0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4F31513-3F99-A96D-FE24-D4EEB702A1E6}"/>
              </a:ext>
            </a:extLst>
          </p:cNvPr>
          <p:cNvSpPr/>
          <p:nvPr/>
        </p:nvSpPr>
        <p:spPr>
          <a:xfrm>
            <a:off x="379952" y="5681513"/>
            <a:ext cx="2526456" cy="707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에 해당되지 않은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데이터들은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3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34386"/>
            <a:ext cx="11841483" cy="6689978"/>
            <a:chOff x="248918" y="134386"/>
            <a:chExt cx="11841483" cy="66899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560378" y="134386"/>
              <a:ext cx="765800" cy="333855"/>
              <a:chOff x="6052871" y="623240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066873" y="7623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052871" y="623240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72F744-175F-8245-B4DA-F9FE99986E9C}"/>
              </a:ext>
            </a:extLst>
          </p:cNvPr>
          <p:cNvSpPr/>
          <p:nvPr/>
        </p:nvSpPr>
        <p:spPr>
          <a:xfrm>
            <a:off x="455767" y="882338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9" name="타원형 설명선 15">
            <a:extLst>
              <a:ext uri="{FF2B5EF4-FFF2-40B4-BE49-F238E27FC236}">
                <a16:creationId xmlns:a16="http://schemas.microsoft.com/office/drawing/2014/main" id="{AD863646-B426-156F-5927-5D351CB78292}"/>
              </a:ext>
            </a:extLst>
          </p:cNvPr>
          <p:cNvSpPr/>
          <p:nvPr/>
        </p:nvSpPr>
        <p:spPr>
          <a:xfrm>
            <a:off x="798249" y="368173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0" name="하트 119">
            <a:extLst>
              <a:ext uri="{FF2B5EF4-FFF2-40B4-BE49-F238E27FC236}">
                <a16:creationId xmlns:a16="http://schemas.microsoft.com/office/drawing/2014/main" id="{FF115B20-3704-9ED6-A134-F76D2A0F2821}"/>
              </a:ext>
            </a:extLst>
          </p:cNvPr>
          <p:cNvSpPr/>
          <p:nvPr/>
        </p:nvSpPr>
        <p:spPr>
          <a:xfrm>
            <a:off x="524664" y="369400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1" name="Freeform 9">
            <a:extLst>
              <a:ext uri="{FF2B5EF4-FFF2-40B4-BE49-F238E27FC236}">
                <a16:creationId xmlns:a16="http://schemas.microsoft.com/office/drawing/2014/main" id="{2F025C88-F986-A36E-703A-96C17ED4DBEB}"/>
              </a:ext>
            </a:extLst>
          </p:cNvPr>
          <p:cNvSpPr>
            <a:spLocks/>
          </p:cNvSpPr>
          <p:nvPr/>
        </p:nvSpPr>
        <p:spPr bwMode="auto">
          <a:xfrm>
            <a:off x="3844239" y="3658511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2" name="자유형 20">
            <a:extLst>
              <a:ext uri="{FF2B5EF4-FFF2-40B4-BE49-F238E27FC236}">
                <a16:creationId xmlns:a16="http://schemas.microsoft.com/office/drawing/2014/main" id="{9374BDAF-7286-0E88-3C24-2EFB85889C70}"/>
              </a:ext>
            </a:extLst>
          </p:cNvPr>
          <p:cNvSpPr>
            <a:spLocks/>
          </p:cNvSpPr>
          <p:nvPr/>
        </p:nvSpPr>
        <p:spPr bwMode="auto">
          <a:xfrm>
            <a:off x="1061730" y="370789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78F463E-6D82-2466-629B-25CB68B4FBA2}"/>
              </a:ext>
            </a:extLst>
          </p:cNvPr>
          <p:cNvGrpSpPr/>
          <p:nvPr/>
        </p:nvGrpSpPr>
        <p:grpSpPr>
          <a:xfrm>
            <a:off x="445376" y="5995198"/>
            <a:ext cx="3676993" cy="278985"/>
            <a:chOff x="1180757" y="5981700"/>
            <a:chExt cx="3419818" cy="292484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FAC9481-54F4-8E01-AEC8-FC4C45E0102E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">
              <a:extLst>
                <a:ext uri="{FF2B5EF4-FFF2-40B4-BE49-F238E27FC236}">
                  <a16:creationId xmlns:a16="http://schemas.microsoft.com/office/drawing/2014/main" id="{BF78E0A9-E695-71AA-F958-92167DC4D2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611B80DD-93D1-48E8-86FB-8C5B15CC9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D8F18A57-C3CB-75AB-1543-7EC66A6FA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47B9DFD-DAA0-2060-46E8-FF2A01EEC8B9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F7D67A4-4426-8012-602E-7C5910D2C7CC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6" name="양쪽 모서리가 둥근 사각형 34">
                <a:extLst>
                  <a:ext uri="{FF2B5EF4-FFF2-40B4-BE49-F238E27FC236}">
                    <a16:creationId xmlns:a16="http://schemas.microsoft.com/office/drawing/2014/main" id="{90640D12-1E05-FAA3-F7C0-D652E60E27D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27" name="하트 126">
              <a:extLst>
                <a:ext uri="{FF2B5EF4-FFF2-40B4-BE49-F238E27FC236}">
                  <a16:creationId xmlns:a16="http://schemas.microsoft.com/office/drawing/2014/main" id="{CC9DE5ED-3572-1874-9743-BEACDD2E9891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8D37AE6-4AF6-038E-0A94-5478A8B2C1B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33" name="도넛 36">
                <a:extLst>
                  <a:ext uri="{FF2B5EF4-FFF2-40B4-BE49-F238E27FC236}">
                    <a16:creationId xmlns:a16="http://schemas.microsoft.com/office/drawing/2014/main" id="{4916B075-9DCD-CF46-B4F4-42E9ACB99201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E55B451-756D-8F25-763A-0354C3609AB8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9D8CEC49-0C64-8CE5-FB12-EAD1E3594C76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30" name="모서리가 둥근 직사각형 39">
                <a:extLst>
                  <a:ext uri="{FF2B5EF4-FFF2-40B4-BE49-F238E27FC236}">
                    <a16:creationId xmlns:a16="http://schemas.microsoft.com/office/drawing/2014/main" id="{8AE8A89D-C845-0AF8-832C-DFAE2A2CF79C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1" name="모서리가 둥근 직사각형 40">
                <a:extLst>
                  <a:ext uri="{FF2B5EF4-FFF2-40B4-BE49-F238E27FC236}">
                    <a16:creationId xmlns:a16="http://schemas.microsoft.com/office/drawing/2014/main" id="{512960D9-4BA9-56B2-6202-81893FA889B1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2" name="모서리가 둥근 직사각형 41">
                <a:extLst>
                  <a:ext uri="{FF2B5EF4-FFF2-40B4-BE49-F238E27FC236}">
                    <a16:creationId xmlns:a16="http://schemas.microsoft.com/office/drawing/2014/main" id="{AC310D62-5A51-63FB-549A-C96C3821DE1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BE804D4-606C-A30B-8301-CAF5F8FB74EB}"/>
              </a:ext>
            </a:extLst>
          </p:cNvPr>
          <p:cNvCxnSpPr>
            <a:cxnSpLocks/>
          </p:cNvCxnSpPr>
          <p:nvPr/>
        </p:nvCxnSpPr>
        <p:spPr>
          <a:xfrm>
            <a:off x="452133" y="1091936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FD7DE4-4386-9FB8-7124-DD8F78CF6D8E}"/>
              </a:ext>
            </a:extLst>
          </p:cNvPr>
          <p:cNvGrpSpPr/>
          <p:nvPr/>
        </p:nvGrpSpPr>
        <p:grpSpPr>
          <a:xfrm>
            <a:off x="624319" y="1200781"/>
            <a:ext cx="309431" cy="274506"/>
            <a:chOff x="1312074" y="1174798"/>
            <a:chExt cx="287789" cy="287789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26C875A9-29D0-8070-2760-8CA28759989D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4E443694-850A-84A7-BE71-BE747152F587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DEAC5277-EC11-8BC1-11A2-489083D302C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44" name="양쪽 모서리가 둥근 사각형 23">
                <a:extLst>
                  <a:ext uri="{FF2B5EF4-FFF2-40B4-BE49-F238E27FC236}">
                    <a16:creationId xmlns:a16="http://schemas.microsoft.com/office/drawing/2014/main" id="{631BE746-B600-790C-5933-6180BEF59CD2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767B1E6-CB46-B900-658D-3FC8C37C38AF}"/>
              </a:ext>
            </a:extLst>
          </p:cNvPr>
          <p:cNvSpPr/>
          <p:nvPr/>
        </p:nvSpPr>
        <p:spPr>
          <a:xfrm>
            <a:off x="945565" y="1161610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</a:t>
            </a:r>
            <a:r>
              <a:rPr lang="en-US" altLang="ko-KR" sz="800" b="1" dirty="0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 dirty="0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3BFE14-B05A-11DE-0097-2F8D63F06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60" y="2807612"/>
            <a:ext cx="1028071" cy="58406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0D4C075-F0CD-9A45-2ADE-8648B8FDE93C}"/>
              </a:ext>
            </a:extLst>
          </p:cNvPr>
          <p:cNvSpPr/>
          <p:nvPr/>
        </p:nvSpPr>
        <p:spPr>
          <a:xfrm>
            <a:off x="4259001" y="904824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타원형 설명선 15">
            <a:extLst>
              <a:ext uri="{FF2B5EF4-FFF2-40B4-BE49-F238E27FC236}">
                <a16:creationId xmlns:a16="http://schemas.microsoft.com/office/drawing/2014/main" id="{98EAE5A7-2D09-8B7B-1CBC-430DFF004B63}"/>
              </a:ext>
            </a:extLst>
          </p:cNvPr>
          <p:cNvSpPr/>
          <p:nvPr/>
        </p:nvSpPr>
        <p:spPr>
          <a:xfrm>
            <a:off x="4738217" y="366149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3885C7CC-B6B9-EFE5-927C-728374316621}"/>
              </a:ext>
            </a:extLst>
          </p:cNvPr>
          <p:cNvSpPr/>
          <p:nvPr/>
        </p:nvSpPr>
        <p:spPr>
          <a:xfrm>
            <a:off x="4433337" y="3654903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752B4B80-B30C-64BA-72FC-446A73DEAC2A}"/>
              </a:ext>
            </a:extLst>
          </p:cNvPr>
          <p:cNvSpPr>
            <a:spLocks/>
          </p:cNvSpPr>
          <p:nvPr/>
        </p:nvSpPr>
        <p:spPr bwMode="auto">
          <a:xfrm>
            <a:off x="7603112" y="3579873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자유형 20">
            <a:extLst>
              <a:ext uri="{FF2B5EF4-FFF2-40B4-BE49-F238E27FC236}">
                <a16:creationId xmlns:a16="http://schemas.microsoft.com/office/drawing/2014/main" id="{C820BDF7-2B90-40FF-C387-6D9FDAAE2E9C}"/>
              </a:ext>
            </a:extLst>
          </p:cNvPr>
          <p:cNvSpPr>
            <a:spLocks/>
          </p:cNvSpPr>
          <p:nvPr/>
        </p:nvSpPr>
        <p:spPr bwMode="auto">
          <a:xfrm>
            <a:off x="4995417" y="3685613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811A544-596F-5BC0-7251-12BCB0D649B0}"/>
              </a:ext>
            </a:extLst>
          </p:cNvPr>
          <p:cNvGrpSpPr/>
          <p:nvPr/>
        </p:nvGrpSpPr>
        <p:grpSpPr>
          <a:xfrm>
            <a:off x="4248610" y="6017684"/>
            <a:ext cx="3676993" cy="278985"/>
            <a:chOff x="1180757" y="5981700"/>
            <a:chExt cx="3419818" cy="292484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4AE7671-A01B-8F08-8529-DF4CC920F3D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F9EC13BE-0B56-3ABC-E9FF-C845811B90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CA822A61-3FFE-9FD9-0294-3F45EA36F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E57A8284-6477-BDBE-7CD5-2AB9A573A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E9C1A3-A7D0-5642-3A38-B02A30C004BA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A860D1B-9876-5DC5-2010-3093E18BAB7B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4" name="양쪽 모서리가 둥근 사각형 34">
                <a:extLst>
                  <a:ext uri="{FF2B5EF4-FFF2-40B4-BE49-F238E27FC236}">
                    <a16:creationId xmlns:a16="http://schemas.microsoft.com/office/drawing/2014/main" id="{8D1DCBA0-6563-AA3C-D091-D12D36A871D3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75" name="하트 74">
              <a:extLst>
                <a:ext uri="{FF2B5EF4-FFF2-40B4-BE49-F238E27FC236}">
                  <a16:creationId xmlns:a16="http://schemas.microsoft.com/office/drawing/2014/main" id="{3FBAD254-25DF-4227-0D9E-A5E7C1369C77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BF5A751-1BF1-198E-E99A-23BF181BA6CF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81" name="도넛 36">
                <a:extLst>
                  <a:ext uri="{FF2B5EF4-FFF2-40B4-BE49-F238E27FC236}">
                    <a16:creationId xmlns:a16="http://schemas.microsoft.com/office/drawing/2014/main" id="{562467E3-C516-357F-8AF9-D84AE08B86ED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93E7A9F-F7EC-A136-C747-6DAC705CAF84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0B0BB77-CF56-C11E-BE55-A967477F9AE7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78" name="모서리가 둥근 직사각형 39">
                <a:extLst>
                  <a:ext uri="{FF2B5EF4-FFF2-40B4-BE49-F238E27FC236}">
                    <a16:creationId xmlns:a16="http://schemas.microsoft.com/office/drawing/2014/main" id="{C93FFB43-AD2A-ED90-C678-586297457778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9" name="모서리가 둥근 직사각형 40">
                <a:extLst>
                  <a:ext uri="{FF2B5EF4-FFF2-40B4-BE49-F238E27FC236}">
                    <a16:creationId xmlns:a16="http://schemas.microsoft.com/office/drawing/2014/main" id="{C21F6C7C-D0EC-7B32-5770-EA976F3EFC1F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모서리가 둥근 직사각형 41">
                <a:extLst>
                  <a:ext uri="{FF2B5EF4-FFF2-40B4-BE49-F238E27FC236}">
                    <a16:creationId xmlns:a16="http://schemas.microsoft.com/office/drawing/2014/main" id="{FD0091DD-EE30-AC79-8F14-57C07F22F88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5AC57F7-5FD5-9A3C-8A3C-0382FE852CCE}"/>
              </a:ext>
            </a:extLst>
          </p:cNvPr>
          <p:cNvCxnSpPr>
            <a:cxnSpLocks/>
          </p:cNvCxnSpPr>
          <p:nvPr/>
        </p:nvCxnSpPr>
        <p:spPr>
          <a:xfrm>
            <a:off x="4259139" y="1111929"/>
            <a:ext cx="36768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94D564D-2585-2786-B2F4-0A4720BFD787}"/>
              </a:ext>
            </a:extLst>
          </p:cNvPr>
          <p:cNvGrpSpPr/>
          <p:nvPr/>
        </p:nvGrpSpPr>
        <p:grpSpPr>
          <a:xfrm>
            <a:off x="4427553" y="1223267"/>
            <a:ext cx="309431" cy="274506"/>
            <a:chOff x="1312074" y="1174798"/>
            <a:chExt cx="287789" cy="287789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F58FAA6-FF29-4F14-EBE9-F2EE950E0299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F6C99A0-145C-DD7C-DFED-AA875DC7C4FD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7773D2AB-DFC4-051D-7A6C-62E3AD09B76F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양쪽 모서리가 둥근 사각형 23">
                <a:extLst>
                  <a:ext uri="{FF2B5EF4-FFF2-40B4-BE49-F238E27FC236}">
                    <a16:creationId xmlns:a16="http://schemas.microsoft.com/office/drawing/2014/main" id="{9F30444F-F766-54AC-03EF-48887C2EF860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9A7DE28-5635-3926-D311-5E53584E5237}"/>
              </a:ext>
            </a:extLst>
          </p:cNvPr>
          <p:cNvSpPr/>
          <p:nvPr/>
        </p:nvSpPr>
        <p:spPr>
          <a:xfrm>
            <a:off x="4713748" y="120029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 dirty="0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 dirty="0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582875A-AE73-42E4-2DB9-64C307052A41}"/>
              </a:ext>
            </a:extLst>
          </p:cNvPr>
          <p:cNvSpPr/>
          <p:nvPr/>
        </p:nvSpPr>
        <p:spPr>
          <a:xfrm>
            <a:off x="8076785" y="907489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타원형 설명선 15">
            <a:extLst>
              <a:ext uri="{FF2B5EF4-FFF2-40B4-BE49-F238E27FC236}">
                <a16:creationId xmlns:a16="http://schemas.microsoft.com/office/drawing/2014/main" id="{62C7B7EE-058B-23F0-0708-1C7C3D04907B}"/>
              </a:ext>
            </a:extLst>
          </p:cNvPr>
          <p:cNvSpPr/>
          <p:nvPr/>
        </p:nvSpPr>
        <p:spPr>
          <a:xfrm>
            <a:off x="8513552" y="360274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5" name="하트 104">
            <a:extLst>
              <a:ext uri="{FF2B5EF4-FFF2-40B4-BE49-F238E27FC236}">
                <a16:creationId xmlns:a16="http://schemas.microsoft.com/office/drawing/2014/main" id="{735B74AD-6338-953A-FDAE-9575C5F52A91}"/>
              </a:ext>
            </a:extLst>
          </p:cNvPr>
          <p:cNvSpPr/>
          <p:nvPr/>
        </p:nvSpPr>
        <p:spPr>
          <a:xfrm>
            <a:off x="8251121" y="3614840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Freeform 9">
            <a:extLst>
              <a:ext uri="{FF2B5EF4-FFF2-40B4-BE49-F238E27FC236}">
                <a16:creationId xmlns:a16="http://schemas.microsoft.com/office/drawing/2014/main" id="{A6813BB1-51A3-298E-156D-F576885E7811}"/>
              </a:ext>
            </a:extLst>
          </p:cNvPr>
          <p:cNvSpPr>
            <a:spLocks/>
          </p:cNvSpPr>
          <p:nvPr/>
        </p:nvSpPr>
        <p:spPr bwMode="auto">
          <a:xfrm>
            <a:off x="11420896" y="3591086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자유형 20">
            <a:extLst>
              <a:ext uri="{FF2B5EF4-FFF2-40B4-BE49-F238E27FC236}">
                <a16:creationId xmlns:a16="http://schemas.microsoft.com/office/drawing/2014/main" id="{F486B6CA-BC90-0AA5-9A4E-4E8E6B5D844C}"/>
              </a:ext>
            </a:extLst>
          </p:cNvPr>
          <p:cNvSpPr>
            <a:spLocks/>
          </p:cNvSpPr>
          <p:nvPr/>
        </p:nvSpPr>
        <p:spPr bwMode="auto">
          <a:xfrm>
            <a:off x="8761925" y="3628456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7B639E3-1F01-2A45-052E-D711E74EF62D}"/>
              </a:ext>
            </a:extLst>
          </p:cNvPr>
          <p:cNvGrpSpPr/>
          <p:nvPr/>
        </p:nvGrpSpPr>
        <p:grpSpPr>
          <a:xfrm>
            <a:off x="8066394" y="6020349"/>
            <a:ext cx="3676993" cy="278985"/>
            <a:chOff x="1180757" y="5981700"/>
            <a:chExt cx="3419818" cy="292484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5719BB9F-34F0-BC69-280A-6F78794B135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2">
              <a:extLst>
                <a:ext uri="{FF2B5EF4-FFF2-40B4-BE49-F238E27FC236}">
                  <a16:creationId xmlns:a16="http://schemas.microsoft.com/office/drawing/2014/main" id="{A8249299-4914-A177-96A2-DA2FF9412DE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F6FBF1CD-188C-7B45-699F-4DF1DE6B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6B189482-4D3F-65D5-B7F4-FDAE97492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F6F9C8E-EB06-E7D0-FBF7-0BFDF066FD11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717F81D-BF50-E373-9CC0-95B0655A6D8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5" name="양쪽 모서리가 둥근 사각형 34">
                <a:extLst>
                  <a:ext uri="{FF2B5EF4-FFF2-40B4-BE49-F238E27FC236}">
                    <a16:creationId xmlns:a16="http://schemas.microsoft.com/office/drawing/2014/main" id="{1462F914-84BE-DD49-5EF9-B1F3D303C6D7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12" name="하트 111">
              <a:extLst>
                <a:ext uri="{FF2B5EF4-FFF2-40B4-BE49-F238E27FC236}">
                  <a16:creationId xmlns:a16="http://schemas.microsoft.com/office/drawing/2014/main" id="{A2787891-0190-1EA4-4559-448DBF11E3CF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B10CE6E-7745-9AA3-D60D-240E48A649F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52" name="도넛 36">
                <a:extLst>
                  <a:ext uri="{FF2B5EF4-FFF2-40B4-BE49-F238E27FC236}">
                    <a16:creationId xmlns:a16="http://schemas.microsoft.com/office/drawing/2014/main" id="{9B49EB6F-166C-E8B8-083E-7F733EC78A13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985CA2-A3F1-45A8-F731-CAA09F3072E1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C164701-63F9-F69D-FC8A-005298FA471B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15" name="모서리가 둥근 직사각형 39">
                <a:extLst>
                  <a:ext uri="{FF2B5EF4-FFF2-40B4-BE49-F238E27FC236}">
                    <a16:creationId xmlns:a16="http://schemas.microsoft.com/office/drawing/2014/main" id="{B0FA099A-FE6E-F5DD-AA27-53294A8C302E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16" name="모서리가 둥근 직사각형 40">
                <a:extLst>
                  <a:ext uri="{FF2B5EF4-FFF2-40B4-BE49-F238E27FC236}">
                    <a16:creationId xmlns:a16="http://schemas.microsoft.com/office/drawing/2014/main" id="{2011B78B-C97C-88CF-48C7-71BC781304AB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1" name="모서리가 둥근 직사각형 41">
                <a:extLst>
                  <a:ext uri="{FF2B5EF4-FFF2-40B4-BE49-F238E27FC236}">
                    <a16:creationId xmlns:a16="http://schemas.microsoft.com/office/drawing/2014/main" id="{5C2945CE-2657-BE63-BDE3-A2B20672697E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799636A-75D3-48F3-295D-C795F54EABE5}"/>
              </a:ext>
            </a:extLst>
          </p:cNvPr>
          <p:cNvCxnSpPr>
            <a:cxnSpLocks/>
          </p:cNvCxnSpPr>
          <p:nvPr/>
        </p:nvCxnSpPr>
        <p:spPr>
          <a:xfrm>
            <a:off x="8076785" y="1118880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DDC0F91-B66C-1D93-0030-4B27D027FBFA}"/>
              </a:ext>
            </a:extLst>
          </p:cNvPr>
          <p:cNvGrpSpPr/>
          <p:nvPr/>
        </p:nvGrpSpPr>
        <p:grpSpPr>
          <a:xfrm>
            <a:off x="8245337" y="1225932"/>
            <a:ext cx="309431" cy="274506"/>
            <a:chOff x="1312074" y="1174798"/>
            <a:chExt cx="287789" cy="287789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48FEF94-4A45-8EEB-44AA-8E187E3EECE2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62878C12-E368-FEEC-7F51-4B217F5D0A03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F8D937D3-2F90-B5B5-ED3F-B21E1926CD27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63" name="양쪽 모서리가 둥근 사각형 23">
                <a:extLst>
                  <a:ext uri="{FF2B5EF4-FFF2-40B4-BE49-F238E27FC236}">
                    <a16:creationId xmlns:a16="http://schemas.microsoft.com/office/drawing/2014/main" id="{BE9A77C1-36C5-11E2-DA24-66E62E9297E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DAA7F6D-7C95-EFEA-2367-11452D57C28E}"/>
              </a:ext>
            </a:extLst>
          </p:cNvPr>
          <p:cNvSpPr/>
          <p:nvPr/>
        </p:nvSpPr>
        <p:spPr>
          <a:xfrm>
            <a:off x="8498176" y="120366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 dirty="0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 dirty="0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F6C8F5-3F27-A567-6570-B2E836CFE9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12" y="1965731"/>
            <a:ext cx="1013181" cy="55227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381B5358-2D37-D722-07B2-4F222B6FED0C}"/>
              </a:ext>
            </a:extLst>
          </p:cNvPr>
          <p:cNvSpPr txBox="1"/>
          <p:nvPr/>
        </p:nvSpPr>
        <p:spPr>
          <a:xfrm>
            <a:off x="594370" y="3988459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전체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1892645-1E19-CD85-4CDB-6F7E377E9AFC}"/>
              </a:ext>
            </a:extLst>
          </p:cNvPr>
          <p:cNvSpPr txBox="1"/>
          <p:nvPr/>
        </p:nvSpPr>
        <p:spPr>
          <a:xfrm>
            <a:off x="4322651" y="3906385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정확한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한남동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F8CA48-E719-A575-4029-C36860113EF7}"/>
              </a:ext>
            </a:extLst>
          </p:cNvPr>
          <p:cNvSpPr txBox="1"/>
          <p:nvPr/>
        </p:nvSpPr>
        <p:spPr>
          <a:xfrm>
            <a:off x="8165621" y="3939118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셀카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377719-6D8C-FC2F-31E7-BE7F69BC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9" y="1533456"/>
            <a:ext cx="3585652" cy="195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B03360-1CC2-0294-5A5C-183F9DCD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51" y="1536186"/>
            <a:ext cx="3578948" cy="194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F604594-A87C-C6E5-808A-3D777D3F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434" y="1531115"/>
            <a:ext cx="3593481" cy="195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96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9911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방법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235269" y="129911"/>
              <a:ext cx="765800" cy="333855"/>
              <a:chOff x="672776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74176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72776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2FBC75-17A9-F6F3-54C7-22AA0D809CFD}"/>
              </a:ext>
            </a:extLst>
          </p:cNvPr>
          <p:cNvSpPr txBox="1"/>
          <p:nvPr/>
        </p:nvSpPr>
        <p:spPr>
          <a:xfrm>
            <a:off x="1141728" y="1672053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SVM</a:t>
            </a:r>
          </a:p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(Support Vector Machine)</a:t>
            </a:r>
            <a:endParaRPr lang="ko-KR" altLang="en-US" sz="2600" dirty="0">
              <a:latin typeface="Bradley Hand ITC" panose="03070402050302030203" pitchFamily="66" charset="0"/>
              <a:ea typeface="Y 너만을 비춤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22A31B-1B13-E15C-C606-9F6FDC10F97A}"/>
              </a:ext>
            </a:extLst>
          </p:cNvPr>
          <p:cNvSpPr txBox="1"/>
          <p:nvPr/>
        </p:nvSpPr>
        <p:spPr>
          <a:xfrm>
            <a:off x="4522643" y="1420503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2800" dirty="0" err="1">
                <a:latin typeface="Bradley Hand ITC" panose="03070402050302030203" pitchFamily="66" charset="0"/>
                <a:ea typeface="Y 너만을 비춤체" panose="020B0600000101010101" pitchFamily="50" charset="-127"/>
              </a:rPr>
              <a:t>Navie</a:t>
            </a:r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 Bayes Classifier</a:t>
            </a:r>
            <a:endParaRPr lang="ko-KR" altLang="en-US" sz="2800" dirty="0">
              <a:latin typeface="Bradley Hand ITC" panose="03070402050302030203" pitchFamily="66" charset="0"/>
              <a:ea typeface="Y 너만을 비춤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FCCF28-9A10-5464-C6CD-E964D8D8688C}"/>
              </a:ext>
            </a:extLst>
          </p:cNvPr>
          <p:cNvSpPr txBox="1"/>
          <p:nvPr/>
        </p:nvSpPr>
        <p:spPr>
          <a:xfrm>
            <a:off x="7891734" y="1805466"/>
            <a:ext cx="2757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Logistic Regression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943A6D-6AF4-5661-A9FD-AEFF73AD58DC}"/>
              </a:ext>
            </a:extLst>
          </p:cNvPr>
          <p:cNvSpPr txBox="1"/>
          <p:nvPr/>
        </p:nvSpPr>
        <p:spPr>
          <a:xfrm>
            <a:off x="119219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0.8905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0.8942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0.9395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f1 score</a:t>
            </a:r>
            <a:r>
              <a:rPr lang="ko-KR" altLang="en-US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0.9163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B6FE7-8727-F47E-5867-A3B525A1F674}"/>
              </a:ext>
            </a:extLst>
          </p:cNvPr>
          <p:cNvSpPr txBox="1"/>
          <p:nvPr/>
        </p:nvSpPr>
        <p:spPr>
          <a:xfrm>
            <a:off x="4478313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0.8770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0.8820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0.9320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0.9063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C98E70-CD21-D836-0225-1A11B35449D1}"/>
              </a:ext>
            </a:extLst>
          </p:cNvPr>
          <p:cNvSpPr txBox="1"/>
          <p:nvPr/>
        </p:nvSpPr>
        <p:spPr>
          <a:xfrm>
            <a:off x="785556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0.8848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0.8911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0.9335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0.9118</a:t>
            </a:r>
          </a:p>
        </p:txBody>
      </p:sp>
    </p:spTree>
    <p:extLst>
      <p:ext uri="{BB962C8B-B14F-4D97-AF65-F5344CB8AC3E}">
        <p14:creationId xmlns:p14="http://schemas.microsoft.com/office/powerpoint/2010/main" val="223259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9911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방법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235269" y="129911"/>
              <a:ext cx="765800" cy="333855"/>
              <a:chOff x="672776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74176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72776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F6567-D66C-D932-CB8A-70FAFF1D7E39}"/>
              </a:ext>
            </a:extLst>
          </p:cNvPr>
          <p:cNvSpPr txBox="1"/>
          <p:nvPr/>
        </p:nvSpPr>
        <p:spPr>
          <a:xfrm>
            <a:off x="1109222" y="1698735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RNN</a:t>
            </a:r>
          </a:p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(Recurrent Neural Network)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A52D9-0635-2492-BDD5-3CF446513607}"/>
              </a:ext>
            </a:extLst>
          </p:cNvPr>
          <p:cNvSpPr txBox="1"/>
          <p:nvPr/>
        </p:nvSpPr>
        <p:spPr>
          <a:xfrm>
            <a:off x="4478313" y="1609940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LSTM</a:t>
            </a: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(Long Short-Term Memory)</a:t>
            </a:r>
            <a:endParaRPr lang="ko-KR" altLang="en-US" sz="2800" dirty="0">
              <a:latin typeface="Bradley Hand ITC" panose="03070402050302030203" pitchFamily="66" charset="0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FA53F3-5A47-5631-4086-00AB17A74A4C}"/>
              </a:ext>
            </a:extLst>
          </p:cNvPr>
          <p:cNvSpPr txBox="1"/>
          <p:nvPr/>
        </p:nvSpPr>
        <p:spPr>
          <a:xfrm>
            <a:off x="7887427" y="1672053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CNN</a:t>
            </a:r>
          </a:p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(Convolutional Neural Network)</a:t>
            </a:r>
            <a:endParaRPr lang="ko-KR" altLang="en-US" sz="2600" dirty="0">
              <a:latin typeface="Bradley Hand ITC" panose="03070402050302030203" pitchFamily="66" charset="0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8F6DFC-951A-8A0C-28F1-427422A28164}"/>
              </a:ext>
            </a:extLst>
          </p:cNvPr>
          <p:cNvSpPr txBox="1"/>
          <p:nvPr/>
        </p:nvSpPr>
        <p:spPr>
          <a:xfrm>
            <a:off x="1141728" y="397955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accuracy: 0.8682  precision: 0.8938  recall: 0.9008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score: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0.8948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C4AD88-5F4F-4445-EBA6-7E9213B49E6D}"/>
              </a:ext>
            </a:extLst>
          </p:cNvPr>
          <p:cNvSpPr txBox="1"/>
          <p:nvPr/>
        </p:nvSpPr>
        <p:spPr>
          <a:xfrm>
            <a:off x="4444146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accuracy: 0.8875  precision: 0.8872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recall: 0.9414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score: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0.9117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D6F97A-9BAE-4CEA-F75E-AFBD0D2132CA}"/>
              </a:ext>
            </a:extLst>
          </p:cNvPr>
          <p:cNvSpPr txBox="1"/>
          <p:nvPr/>
        </p:nvSpPr>
        <p:spPr>
          <a:xfrm>
            <a:off x="7919962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accuracy: 0.8907  precision: 0.9007  recall: 0.9302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score: 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0.9132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109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555761" y="156895"/>
              <a:ext cx="765800" cy="333855"/>
              <a:chOff x="6048254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062256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048254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F10DBC-1B8A-F904-4152-0CB4323DAC7D}"/>
              </a:ext>
            </a:extLst>
          </p:cNvPr>
          <p:cNvSpPr txBox="1"/>
          <p:nvPr/>
        </p:nvSpPr>
        <p:spPr>
          <a:xfrm>
            <a:off x="2425936" y="2066663"/>
            <a:ext cx="23241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노션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6/13 :</a:t>
            </a: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 돌려본 후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test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라벨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값 영향력이 큰 단어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값 영향력이 큰 단어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AA028D-6540-BD72-996A-7FBA7715C74F}"/>
              </a:ext>
            </a:extLst>
          </p:cNvPr>
          <p:cNvSpPr txBox="1"/>
          <p:nvPr/>
        </p:nvSpPr>
        <p:spPr>
          <a:xfrm>
            <a:off x="5765025" y="2066663"/>
            <a:ext cx="2324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노션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6/10:</a:t>
            </a: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 돌려본 후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틀린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10%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2B78C7-6AD2-6183-029E-DAA335ACC989}"/>
              </a:ext>
            </a:extLst>
          </p:cNvPr>
          <p:cNvSpPr txBox="1"/>
          <p:nvPr/>
        </p:nvSpPr>
        <p:spPr>
          <a:xfrm>
            <a:off x="5765025" y="4280149"/>
            <a:ext cx="232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노션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6/3 :</a:t>
            </a:r>
          </a:p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임계값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96134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121369" y="144073"/>
              <a:ext cx="765800" cy="333855"/>
              <a:chOff x="6613862" y="632927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627864" y="772075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613862" y="632927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12BFE04-D354-3180-387E-EC6CDDF6F431}"/>
              </a:ext>
            </a:extLst>
          </p:cNvPr>
          <p:cNvSpPr txBox="1"/>
          <p:nvPr/>
        </p:nvSpPr>
        <p:spPr>
          <a:xfrm>
            <a:off x="1287703" y="3020979"/>
            <a:ext cx="205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예측 틀린 </a:t>
            </a:r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10%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6EF72A-4EDD-3A5D-EEFC-00DBE0666796}"/>
              </a:ext>
            </a:extLst>
          </p:cNvPr>
          <p:cNvSpPr txBox="1"/>
          <p:nvPr/>
        </p:nvSpPr>
        <p:spPr>
          <a:xfrm>
            <a:off x="5105225" y="1521090"/>
            <a:ext cx="1959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성능 문제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A5DC3E-C646-D407-EC75-7ED525C0CD80}"/>
              </a:ext>
            </a:extLst>
          </p:cNvPr>
          <p:cNvSpPr txBox="1"/>
          <p:nvPr/>
        </p:nvSpPr>
        <p:spPr>
          <a:xfrm>
            <a:off x="5196060" y="4149089"/>
            <a:ext cx="1761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 성능 문제 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82380CF-D136-1C91-0E69-5595667033B6}"/>
              </a:ext>
            </a:extLst>
          </p:cNvPr>
          <p:cNvSpPr/>
          <p:nvPr/>
        </p:nvSpPr>
        <p:spPr>
          <a:xfrm rot="20240466">
            <a:off x="3848711" y="1987012"/>
            <a:ext cx="763406" cy="647003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9E20F9E9-69B0-F3E7-29DB-344317B637AD}"/>
              </a:ext>
            </a:extLst>
          </p:cNvPr>
          <p:cNvSpPr/>
          <p:nvPr/>
        </p:nvSpPr>
        <p:spPr>
          <a:xfrm rot="1857387">
            <a:off x="3883680" y="3570499"/>
            <a:ext cx="802543" cy="664854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28E72A7-6655-A911-C6A5-21BA8591C6FC}"/>
              </a:ext>
            </a:extLst>
          </p:cNvPr>
          <p:cNvGrpSpPr/>
          <p:nvPr/>
        </p:nvGrpSpPr>
        <p:grpSpPr>
          <a:xfrm>
            <a:off x="7860123" y="972183"/>
            <a:ext cx="1761031" cy="2559537"/>
            <a:chOff x="8339314" y="2772296"/>
            <a:chExt cx="1315821" cy="2131008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7B25B76-1DD4-876E-389D-E4072F140CA7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8EE14A8-20B1-9642-D34F-B1A1DBE8B9E0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A7A3BBF-2F41-0139-AAFE-6188C1C7B2BF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7DCB62ED-0344-30B1-014D-6A963644BF3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82" name="Freeform 9">
                  <a:extLst>
                    <a:ext uri="{FF2B5EF4-FFF2-40B4-BE49-F238E27FC236}">
                      <a16:creationId xmlns:a16="http://schemas.microsoft.com/office/drawing/2014/main" id="{11881E11-A3A5-BCFA-81C3-43E3090ED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3" name="자유형 23">
                  <a:extLst>
                    <a:ext uri="{FF2B5EF4-FFF2-40B4-BE49-F238E27FC236}">
                      <a16:creationId xmlns:a16="http://schemas.microsoft.com/office/drawing/2014/main" id="{504F8921-EB91-F8B0-E498-C0C3A3CC7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4" name="말풍선: 타원형 83">
                  <a:extLst>
                    <a:ext uri="{FF2B5EF4-FFF2-40B4-BE49-F238E27FC236}">
                      <a16:creationId xmlns:a16="http://schemas.microsoft.com/office/drawing/2014/main" id="{BD17820B-7F0F-8125-A20C-847738294555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75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56CAB15F-E404-F8D7-E715-E69B39A31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하트 75">
              <a:extLst>
                <a:ext uri="{FF2B5EF4-FFF2-40B4-BE49-F238E27FC236}">
                  <a16:creationId xmlns:a16="http://schemas.microsoft.com/office/drawing/2014/main" id="{426DE5B4-A14A-0B2C-78CC-68FBC16E91BB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77" name="Picture 12">
              <a:extLst>
                <a:ext uri="{FF2B5EF4-FFF2-40B4-BE49-F238E27FC236}">
                  <a16:creationId xmlns:a16="http://schemas.microsoft.com/office/drawing/2014/main" id="{20C64534-D072-991E-ECD9-6BAC2980B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2906E4-7E4A-3346-E84C-920DB5B64E2B}"/>
                </a:ext>
              </a:extLst>
            </p:cNvPr>
            <p:cNvSpPr txBox="1"/>
            <p:nvPr/>
          </p:nvSpPr>
          <p:spPr>
            <a:xfrm>
              <a:off x="8389728" y="3199344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모든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같은 </a:t>
              </a:r>
              <a:endParaRPr lang="en-US" altLang="ko-KR" sz="2000" b="1" dirty="0">
                <a:solidFill>
                  <a:srgbClr val="0F0F0F"/>
                </a:solidFill>
                <a:highlight>
                  <a:srgbClr val="FCCB74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D02A22-624F-7178-D6C4-AC085D44F3B1}"/>
              </a:ext>
            </a:extLst>
          </p:cNvPr>
          <p:cNvGrpSpPr/>
          <p:nvPr/>
        </p:nvGrpSpPr>
        <p:grpSpPr>
          <a:xfrm>
            <a:off x="7854839" y="3766518"/>
            <a:ext cx="1761031" cy="2559537"/>
            <a:chOff x="8339314" y="2772296"/>
            <a:chExt cx="1315821" cy="213100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0EBAD7-7FDE-E9E2-1731-193AF623792C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2ECFAD0-8531-80E4-D7B2-1AD3F5B4608E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33399E8-F7AE-C075-6FB1-0D9EF04D62B3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CACD3A89-9525-E288-F780-8C62329AF7AD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94" name="Freeform 9">
                  <a:extLst>
                    <a:ext uri="{FF2B5EF4-FFF2-40B4-BE49-F238E27FC236}">
                      <a16:creationId xmlns:a16="http://schemas.microsoft.com/office/drawing/2014/main" id="{E0687D85-8E7F-9BE4-2523-8D8079AF8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5" name="자유형 23">
                  <a:extLst>
                    <a:ext uri="{FF2B5EF4-FFF2-40B4-BE49-F238E27FC236}">
                      <a16:creationId xmlns:a16="http://schemas.microsoft.com/office/drawing/2014/main" id="{3A96706D-7730-3CDC-5893-67FDB9568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6" name="말풍선: 타원형 95">
                  <a:extLst>
                    <a:ext uri="{FF2B5EF4-FFF2-40B4-BE49-F238E27FC236}">
                      <a16:creationId xmlns:a16="http://schemas.microsoft.com/office/drawing/2014/main" id="{793C0D9C-4EB4-123E-2425-9B3176D4D84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87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B98B4989-B4D0-C46C-5BD3-028331E6F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하트 87">
              <a:extLst>
                <a:ext uri="{FF2B5EF4-FFF2-40B4-BE49-F238E27FC236}">
                  <a16:creationId xmlns:a16="http://schemas.microsoft.com/office/drawing/2014/main" id="{D2403412-CCFD-9031-9CB6-593D856351C1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89" name="Picture 12">
              <a:extLst>
                <a:ext uri="{FF2B5EF4-FFF2-40B4-BE49-F238E27FC236}">
                  <a16:creationId xmlns:a16="http://schemas.microsoft.com/office/drawing/2014/main" id="{A76C1441-6E31-59AC-D51D-4AFE5E93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F6D75D5-ED47-4304-574B-4A00F041DF18}"/>
                </a:ext>
              </a:extLst>
            </p:cNvPr>
            <p:cNvSpPr txBox="1"/>
            <p:nvPr/>
          </p:nvSpPr>
          <p:spPr>
            <a:xfrm>
              <a:off x="8396670" y="3119448"/>
              <a:ext cx="1226693" cy="1358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각각 다른 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B5A183-B1B9-414A-C066-0BD46E62664F}"/>
              </a:ext>
            </a:extLst>
          </p:cNvPr>
          <p:cNvSpPr/>
          <p:nvPr/>
        </p:nvSpPr>
        <p:spPr>
          <a:xfrm>
            <a:off x="1287703" y="2763087"/>
            <a:ext cx="2067715" cy="920479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2AA41CFB-D71B-A35D-78A0-995D9BD42B60}"/>
              </a:ext>
            </a:extLst>
          </p:cNvPr>
          <p:cNvSpPr/>
          <p:nvPr/>
        </p:nvSpPr>
        <p:spPr>
          <a:xfrm>
            <a:off x="4998456" y="4042189"/>
            <a:ext cx="2067715" cy="874606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EE7DD8D-7CF7-DC4A-31AF-F73DDFC4B893}"/>
              </a:ext>
            </a:extLst>
          </p:cNvPr>
          <p:cNvSpPr/>
          <p:nvPr/>
        </p:nvSpPr>
        <p:spPr>
          <a:xfrm>
            <a:off x="5043037" y="1485107"/>
            <a:ext cx="2067715" cy="783740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7A72895-B52B-9A78-69AE-5A7013FD92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03" y="1640087"/>
            <a:ext cx="1107613" cy="1107613"/>
          </a:xfrm>
          <a:prstGeom prst="rect">
            <a:avLst/>
          </a:prstGeom>
        </p:spPr>
      </p:pic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32026669-AE59-89B3-AF14-075894FD7C30}"/>
              </a:ext>
            </a:extLst>
          </p:cNvPr>
          <p:cNvSpPr/>
          <p:nvPr/>
        </p:nvSpPr>
        <p:spPr>
          <a:xfrm rot="20462479" flipH="1">
            <a:off x="2109448" y="1255502"/>
            <a:ext cx="425451" cy="391755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사각형: 둥근 모서리 11">
            <a:extLst>
              <a:ext uri="{FF2B5EF4-FFF2-40B4-BE49-F238E27FC236}">
                <a16:creationId xmlns:a16="http://schemas.microsoft.com/office/drawing/2014/main" id="{9915AFCC-C1D2-D70A-97B5-22A3AC6E7F1F}"/>
              </a:ext>
            </a:extLst>
          </p:cNvPr>
          <p:cNvSpPr/>
          <p:nvPr/>
        </p:nvSpPr>
        <p:spPr>
          <a:xfrm>
            <a:off x="2130317" y="967696"/>
            <a:ext cx="1492892" cy="618108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 성능이 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비슷하게 나올까</a:t>
            </a:r>
            <a:r>
              <a:rPr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826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36992"/>
            <a:ext cx="11841483" cy="6687372"/>
            <a:chOff x="248918" y="136992"/>
            <a:chExt cx="11841483" cy="66873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134601" y="136992"/>
              <a:ext cx="765800" cy="333855"/>
              <a:chOff x="6627094" y="62584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641096" y="76499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627094" y="62584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B8D39A-B9C9-E806-6B0D-E52D62407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2" y="1032297"/>
            <a:ext cx="5776007" cy="429652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111845" y="1163503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F0F64B3-3F9A-A4C5-D948-A208256C0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36" y="1038030"/>
            <a:ext cx="5671564" cy="4277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56721" y="1145698"/>
            <a:ext cx="1655890" cy="2382328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67473" y="3270942"/>
              <a:ext cx="128255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73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723BE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742192" cy="775513"/>
            <a:chOff x="4310746" y="3372539"/>
            <a:chExt cx="3742192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5189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399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36992"/>
            <a:ext cx="11841483" cy="6687372"/>
            <a:chOff x="248918" y="136992"/>
            <a:chExt cx="11841483" cy="66873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134601" y="136992"/>
              <a:ext cx="765800" cy="333855"/>
              <a:chOff x="6627094" y="62584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641096" y="76499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627094" y="62584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6B479-E5E4-97D9-2492-B94CB0470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9" y="874422"/>
            <a:ext cx="5781626" cy="3993381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254675" y="1219308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17A0596-3225-84E3-F102-D764D271F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96" y="2361209"/>
            <a:ext cx="5778880" cy="39712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05385" y="2674504"/>
            <a:ext cx="1726486" cy="2382328"/>
            <a:chOff x="8307317" y="2772296"/>
            <a:chExt cx="1371919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07317" y="3209637"/>
              <a:ext cx="1371919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054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084267" y="156895"/>
              <a:ext cx="765800" cy="333855"/>
              <a:chOff x="6576760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590762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576760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8599372" y="986294"/>
            <a:ext cx="1761031" cy="2559537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E7D1625-3E30-F6BB-F2C6-A403584B7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6" y="868176"/>
            <a:ext cx="8142550" cy="616369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F6AE4173-B3FA-3BD7-C3FE-FFDC0FBC7679}"/>
              </a:ext>
            </a:extLst>
          </p:cNvPr>
          <p:cNvSpPr/>
          <p:nvPr/>
        </p:nvSpPr>
        <p:spPr>
          <a:xfrm>
            <a:off x="8544316" y="3448227"/>
            <a:ext cx="1849731" cy="154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75FBC1-9E9F-E274-C681-7DBC9A254E68}"/>
              </a:ext>
            </a:extLst>
          </p:cNvPr>
          <p:cNvSpPr txBox="1"/>
          <p:nvPr/>
        </p:nvSpPr>
        <p:spPr>
          <a:xfrm>
            <a:off x="8544316" y="3445572"/>
            <a:ext cx="1805520" cy="765200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 태그 내용과 실제 내용이 다르다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07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092656" y="156895"/>
              <a:ext cx="765800" cy="333855"/>
              <a:chOff x="6585149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599151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585149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8599372" y="986294"/>
            <a:ext cx="1761031" cy="2559537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0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505EFD8-6D79-CD12-8853-0105D8266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0" y="860949"/>
            <a:ext cx="8084556" cy="5745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CD4C50A-B0D9-F050-8707-E7296F69FBDE}"/>
              </a:ext>
            </a:extLst>
          </p:cNvPr>
          <p:cNvSpPr/>
          <p:nvPr/>
        </p:nvSpPr>
        <p:spPr>
          <a:xfrm>
            <a:off x="8549738" y="3525642"/>
            <a:ext cx="1849731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75FBC1-9E9F-E274-C681-7DBC9A254E68}"/>
              </a:ext>
            </a:extLst>
          </p:cNvPr>
          <p:cNvSpPr txBox="1"/>
          <p:nvPr/>
        </p:nvSpPr>
        <p:spPr>
          <a:xfrm>
            <a:off x="8506506" y="3479955"/>
            <a:ext cx="180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 태그 내용과 실제 내용이 다르다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0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9911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 및 시사점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990278" y="129911"/>
              <a:ext cx="765800" cy="333855"/>
              <a:chOff x="7482771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496773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482771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D53A61-2069-AE50-B532-052AD53D852B}"/>
              </a:ext>
            </a:extLst>
          </p:cNvPr>
          <p:cNvSpPr txBox="1"/>
          <p:nvPr/>
        </p:nvSpPr>
        <p:spPr>
          <a:xfrm>
            <a:off x="1431936" y="1345228"/>
            <a:ext cx="31903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가장 잘 나온 모델 설명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토큰화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벡터화 설명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단어유사도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사용하지 않은 이유 설명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-&gt;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멘토님한테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여쭤보기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평가지표이유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7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80359" y="16289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(</a:t>
              </a: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실제 상권과 인스타그램 맛집 비교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)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6319556" y="150267"/>
              <a:ext cx="765800" cy="333855"/>
              <a:chOff x="10812049" y="639121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10826051" y="77826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10812049" y="639121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5B3216-3BF5-A226-6C9D-B9EB23D0E6BA}"/>
              </a:ext>
            </a:extLst>
          </p:cNvPr>
          <p:cNvSpPr txBox="1"/>
          <p:nvPr/>
        </p:nvSpPr>
        <p:spPr>
          <a:xfrm>
            <a:off x="6223032" y="1733791"/>
            <a:ext cx="525763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*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공데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상권 지도와 인스타 지도 데이터의 차이점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경리단길을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발달 상권으로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추가해야한다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이태원역 근처 발달상권 구체적으로 넓게 재구획화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한남동 발달상권 아래부분은 잘라내고 위에 붉어진 부분을 더 넓게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구획화해야한다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+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생각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우사단길이나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봉리단길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등 맛집으로는 생각되지만 색깔이 굉장히 옅은 곳들에 대한 지리적 특징을 생각해서 맛집 지도로 추가하면 좋을 것 같음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5786182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6122817" y="1334387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6" y="1393737"/>
            <a:ext cx="3149539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hlinkClick r:id="rId4"/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 dirty="0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519321" y="1896290"/>
            <a:ext cx="5399494" cy="475777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92B497-153E-BCF3-5CD9-57EE495B5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55" y="1914606"/>
            <a:ext cx="5387260" cy="47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9911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 및 시사점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990278" y="129911"/>
              <a:ext cx="765800" cy="333855"/>
              <a:chOff x="7482771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496773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482771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D53A61-2069-AE50-B532-052AD53D852B}"/>
              </a:ext>
            </a:extLst>
          </p:cNvPr>
          <p:cNvSpPr txBox="1"/>
          <p:nvPr/>
        </p:nvSpPr>
        <p:spPr>
          <a:xfrm>
            <a:off x="1431935" y="1823552"/>
            <a:ext cx="2826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비즈니스적으로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활용시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가정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재현율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이용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-&gt;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멘토링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951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77" y="3884267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019468" y="4096311"/>
            <a:ext cx="4255153" cy="775513"/>
            <a:chOff x="4310746" y="3372539"/>
            <a:chExt cx="425515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40318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마무리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62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8492"/>
            <a:ext cx="11841483" cy="6705872"/>
            <a:chOff x="248918" y="118492"/>
            <a:chExt cx="11841483" cy="67058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한계점 및 개선방향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539695" y="118492"/>
              <a:ext cx="765800" cy="333855"/>
              <a:chOff x="8032188" y="60734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8046190" y="74649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8032188" y="60734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97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08867"/>
            <a:ext cx="11786846" cy="6715497"/>
            <a:chOff x="248918" y="108867"/>
            <a:chExt cx="11786846" cy="67154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dirty="0">
                  <a:solidFill>
                    <a:srgbClr val="0F0F0F"/>
                  </a:solidFill>
                  <a:latin typeface="Dynalight" panose="03020502030507070A03" pitchFamily="66" charset="0"/>
                  <a:ea typeface="Y 너만을 비춤체" panose="020B0600000101010101" pitchFamily="50" charset="-127"/>
                </a:rPr>
                <a:t>INSTAGRAM</a:t>
              </a:r>
              <a:endParaRPr lang="ko-KR" altLang="en-US" sz="2400" b="1" dirty="0">
                <a:solidFill>
                  <a:srgbClr val="0F0F0F"/>
                </a:solidFill>
                <a:latin typeface="Dynalight" panose="03020502030507070A03" pitchFamily="66" charset="0"/>
                <a:ea typeface="Y 너만을 비춤체" panose="020B0600000101010101" pitchFamily="50" charset="-127"/>
              </a:endParaRPr>
            </a:p>
            <a:p>
              <a:pPr marL="449263" latinLnBrk="0"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11860833" y="5803376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28216" y="108867"/>
              <a:ext cx="765800" cy="333855"/>
              <a:chOff x="6920709" y="597721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34711" y="73686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0709" y="597721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E47B87-271F-35AA-DA96-4F8D2FC57256}"/>
              </a:ext>
            </a:extLst>
          </p:cNvPr>
          <p:cNvSpPr/>
          <p:nvPr/>
        </p:nvSpPr>
        <p:spPr>
          <a:xfrm>
            <a:off x="5753086" y="833794"/>
            <a:ext cx="6134114" cy="6782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DF5F69-7A35-C0C5-D59B-68EC90E189AA}"/>
              </a:ext>
            </a:extLst>
          </p:cNvPr>
          <p:cNvSpPr/>
          <p:nvPr/>
        </p:nvSpPr>
        <p:spPr>
          <a:xfrm>
            <a:off x="276252" y="826513"/>
            <a:ext cx="5819748" cy="678243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6862B5F-8962-EEBF-BCE0-FB235DDFE3C2}"/>
              </a:ext>
            </a:extLst>
          </p:cNvPr>
          <p:cNvSpPr/>
          <p:nvPr/>
        </p:nvSpPr>
        <p:spPr>
          <a:xfrm>
            <a:off x="265176" y="759284"/>
            <a:ext cx="11637991" cy="6782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70C7CA-46FE-9A99-4D7B-80D8DAA0DE68}"/>
              </a:ext>
            </a:extLst>
          </p:cNvPr>
          <p:cNvSpPr txBox="1"/>
          <p:nvPr/>
        </p:nvSpPr>
        <p:spPr>
          <a:xfrm>
            <a:off x="8404517" y="981073"/>
            <a:ext cx="131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 소식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7EC7F9-BFB7-723E-55BE-A6E0AA503014}"/>
              </a:ext>
            </a:extLst>
          </p:cNvPr>
          <p:cNvSpPr txBox="1"/>
          <p:nvPr/>
        </p:nvSpPr>
        <p:spPr>
          <a:xfrm>
            <a:off x="2581934" y="965579"/>
            <a:ext cx="121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F08C043-1019-A0B2-6B33-E8C707BBA623}"/>
              </a:ext>
            </a:extLst>
          </p:cNvPr>
          <p:cNvSpPr/>
          <p:nvPr/>
        </p:nvSpPr>
        <p:spPr>
          <a:xfrm>
            <a:off x="315082" y="1557506"/>
            <a:ext cx="11533968" cy="4972048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DD9C80-9A51-BE94-2970-55D64CD5D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55062" y="1725988"/>
            <a:ext cx="1003551" cy="889382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80" name="그림 79" descr="Book,Wedding,Flower,Bouquet,Romance,Petal">
            <a:extLst>
              <a:ext uri="{FF2B5EF4-FFF2-40B4-BE49-F238E27FC236}">
                <a16:creationId xmlns:a16="http://schemas.microsoft.com/office/drawing/2014/main" id="{9A2B07AA-8210-5E9F-DDB1-8116C4C8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2" r="69842" b="27152"/>
          <a:stretch>
            <a:fillRect/>
          </a:stretch>
        </p:blipFill>
        <p:spPr bwMode="auto">
          <a:xfrm>
            <a:off x="10408932" y="2689161"/>
            <a:ext cx="1231545" cy="1231545"/>
          </a:xfrm>
          <a:custGeom>
            <a:avLst/>
            <a:gdLst>
              <a:gd name="connsiteX0" fmla="*/ 0 w 1231545"/>
              <a:gd name="connsiteY0" fmla="*/ 0 h 1231545"/>
              <a:gd name="connsiteX1" fmla="*/ 1231545 w 1231545"/>
              <a:gd name="connsiteY1" fmla="*/ 0 h 1231545"/>
              <a:gd name="connsiteX2" fmla="*/ 1231545 w 1231545"/>
              <a:gd name="connsiteY2" fmla="*/ 1231545 h 1231545"/>
              <a:gd name="connsiteX3" fmla="*/ 0 w 1231545"/>
              <a:gd name="connsiteY3" fmla="*/ 1231545 h 123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545" h="1231545">
                <a:moveTo>
                  <a:pt x="0" y="0"/>
                </a:moveTo>
                <a:lnTo>
                  <a:pt x="1231545" y="0"/>
                </a:lnTo>
                <a:lnTo>
                  <a:pt x="1231545" y="1231545"/>
                </a:lnTo>
                <a:lnTo>
                  <a:pt x="0" y="1231545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4AC996F-D20D-1A55-8423-3E093410C43B}"/>
              </a:ext>
            </a:extLst>
          </p:cNvPr>
          <p:cNvSpPr txBox="1"/>
          <p:nvPr/>
        </p:nvSpPr>
        <p:spPr>
          <a:xfrm>
            <a:off x="1722100" y="1943362"/>
            <a:ext cx="5262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회원님을 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364368B-D47B-5194-BE61-F044B0AC1E1C}"/>
              </a:ext>
            </a:extLst>
          </p:cNvPr>
          <p:cNvSpPr/>
          <p:nvPr/>
        </p:nvSpPr>
        <p:spPr>
          <a:xfrm>
            <a:off x="10338150" y="1836502"/>
            <a:ext cx="1357746" cy="418146"/>
          </a:xfrm>
          <a:prstGeom prst="roundRect">
            <a:avLst>
              <a:gd name="adj" fmla="val 9163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A6DFAD-A797-0202-09D2-3EE090AAED6D}"/>
              </a:ext>
            </a:extLst>
          </p:cNvPr>
          <p:cNvSpPr txBox="1"/>
          <p:nvPr/>
        </p:nvSpPr>
        <p:spPr>
          <a:xfrm>
            <a:off x="1722100" y="3212820"/>
            <a:ext cx="6136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댓글에서 회원님을 언급했습니다 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@insta_matjip 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Q&amp;A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시간입니다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36774EA-E48A-AF51-F656-3165E52EE8C2}"/>
              </a:ext>
            </a:extLst>
          </p:cNvPr>
          <p:cNvSpPr txBox="1"/>
          <p:nvPr/>
        </p:nvSpPr>
        <p:spPr>
          <a:xfrm>
            <a:off x="1722100" y="4617526"/>
            <a:ext cx="676980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댓글을 남겼습니다 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</a:p>
          <a:p>
            <a:r>
              <a:rPr lang="ko-KR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질문이 있으시다면 질문해주세요</a:t>
            </a:r>
            <a:endParaRPr lang="en-US" altLang="ko-KR" sz="38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5982875-E851-B4B6-7C57-653A30D38DC1}"/>
              </a:ext>
            </a:extLst>
          </p:cNvPr>
          <p:cNvSpPr txBox="1"/>
          <p:nvPr/>
        </p:nvSpPr>
        <p:spPr>
          <a:xfrm>
            <a:off x="1569201" y="6144088"/>
            <a:ext cx="54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MEDICI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 회원님을 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F373FBB-C07F-DF74-AD81-CAF5E3B1F3FE}"/>
              </a:ext>
            </a:extLst>
          </p:cNvPr>
          <p:cNvSpPr/>
          <p:nvPr/>
        </p:nvSpPr>
        <p:spPr>
          <a:xfrm>
            <a:off x="10338150" y="6062189"/>
            <a:ext cx="1357746" cy="418146"/>
          </a:xfrm>
          <a:prstGeom prst="roundRect">
            <a:avLst>
              <a:gd name="adj" fmla="val 9163"/>
            </a:avLst>
          </a:prstGeom>
          <a:solidFill>
            <a:srgbClr val="34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endParaRPr lang="ko-KR" altLang="en-US" sz="2000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3DD13FC1-D723-3CF5-852B-71AE5C848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29397" r="25712" b="9570"/>
          <a:stretch>
            <a:fillRect/>
          </a:stretch>
        </p:blipFill>
        <p:spPr>
          <a:xfrm>
            <a:off x="315082" y="5782441"/>
            <a:ext cx="1015663" cy="1015663"/>
          </a:xfrm>
          <a:custGeom>
            <a:avLst/>
            <a:gdLst>
              <a:gd name="connsiteX0" fmla="*/ 622038 w 1244076"/>
              <a:gd name="connsiteY0" fmla="*/ 0 h 1244076"/>
              <a:gd name="connsiteX1" fmla="*/ 1244076 w 1244076"/>
              <a:gd name="connsiteY1" fmla="*/ 622038 h 1244076"/>
              <a:gd name="connsiteX2" fmla="*/ 622038 w 1244076"/>
              <a:gd name="connsiteY2" fmla="*/ 1244076 h 1244076"/>
              <a:gd name="connsiteX3" fmla="*/ 0 w 1244076"/>
              <a:gd name="connsiteY3" fmla="*/ 622038 h 1244076"/>
              <a:gd name="connsiteX4" fmla="*/ 622038 w 1244076"/>
              <a:gd name="connsiteY4" fmla="*/ 0 h 124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076" h="1244076">
                <a:moveTo>
                  <a:pt x="622038" y="0"/>
                </a:moveTo>
                <a:cubicBezTo>
                  <a:pt x="965580" y="0"/>
                  <a:pt x="1244076" y="278496"/>
                  <a:pt x="1244076" y="622038"/>
                </a:cubicBezTo>
                <a:cubicBezTo>
                  <a:pt x="1244076" y="965580"/>
                  <a:pt x="965580" y="1244076"/>
                  <a:pt x="622038" y="1244076"/>
                </a:cubicBezTo>
                <a:cubicBezTo>
                  <a:pt x="278496" y="1244076"/>
                  <a:pt x="0" y="965580"/>
                  <a:pt x="0" y="622038"/>
                </a:cubicBezTo>
                <a:cubicBezTo>
                  <a:pt x="0" y="278496"/>
                  <a:pt x="278496" y="0"/>
                  <a:pt x="622038" y="0"/>
                </a:cubicBezTo>
                <a:close/>
              </a:path>
            </a:pathLst>
          </a:cu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4FBB60C-1895-1AFE-5F07-766219C2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47502" y="3090163"/>
            <a:ext cx="987795" cy="875418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D2890F7A-73F8-A4E3-91C1-10B5D1D4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39239" y="4462184"/>
            <a:ext cx="1035196" cy="917427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EFE90A-3FB8-9B70-6D41-0CBEB4D8B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978" y="2696977"/>
            <a:ext cx="1290191" cy="12315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7D0269-4F00-2225-4C4A-D7AF00F759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288"/>
          <a:stretch/>
        </p:blipFill>
        <p:spPr>
          <a:xfrm>
            <a:off x="10401053" y="4363035"/>
            <a:ext cx="1269594" cy="117315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5EA8BE2-B801-DEFE-8928-99BEB750C1D7}"/>
              </a:ext>
            </a:extLst>
          </p:cNvPr>
          <p:cNvSpPr/>
          <p:nvPr/>
        </p:nvSpPr>
        <p:spPr>
          <a:xfrm>
            <a:off x="306028" y="1574845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7A60C4-BF05-936F-1523-0321C2F2A9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1" y="1777089"/>
            <a:ext cx="648371" cy="648371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B2A0E3-943C-AB3A-376B-8AFC0592DA3E}"/>
              </a:ext>
            </a:extLst>
          </p:cNvPr>
          <p:cNvSpPr/>
          <p:nvPr/>
        </p:nvSpPr>
        <p:spPr>
          <a:xfrm>
            <a:off x="299034" y="2912246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B706D0-DD1E-5781-3C48-DBF5589FE41A}"/>
              </a:ext>
            </a:extLst>
          </p:cNvPr>
          <p:cNvSpPr/>
          <p:nvPr/>
        </p:nvSpPr>
        <p:spPr>
          <a:xfrm>
            <a:off x="321645" y="4326797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7F19B82-58AB-F1B7-0F07-841999E0EDFE}"/>
              </a:ext>
            </a:extLst>
          </p:cNvPr>
          <p:cNvSpPr/>
          <p:nvPr/>
        </p:nvSpPr>
        <p:spPr>
          <a:xfrm>
            <a:off x="299034" y="5758194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B5EFC45-08C3-B6DC-E0CD-1320AAA546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9" y="3188975"/>
            <a:ext cx="648371" cy="6483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7FB859F-43E7-1497-2A91-95F4960C14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9" y="4537165"/>
            <a:ext cx="648371" cy="648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616907-E1AB-97B3-6654-A6C6DCD488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94" t="2891" r="2887" b="11526"/>
          <a:stretch/>
        </p:blipFill>
        <p:spPr>
          <a:xfrm rot="21339928">
            <a:off x="475479" y="5940558"/>
            <a:ext cx="760736" cy="7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68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4305584" y="175651"/>
            <a:ext cx="3747336" cy="6523839"/>
            <a:chOff x="4740275" y="1404047"/>
            <a:chExt cx="2638658" cy="38945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447675" latinLnBrk="0">
                <a:defRPr/>
              </a:pPr>
              <a:r>
                <a:rPr lang="ko-KR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703" y="265479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62" y="243472"/>
            <a:ext cx="1750355" cy="4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AB998B6-CFF7-78BE-F84C-E1A0D0140678}"/>
              </a:ext>
            </a:extLst>
          </p:cNvPr>
          <p:cNvSpPr txBox="1"/>
          <p:nvPr/>
        </p:nvSpPr>
        <p:spPr>
          <a:xfrm>
            <a:off x="4553663" y="2500491"/>
            <a:ext cx="3260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0F0F0F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THANK YOU</a:t>
            </a:r>
            <a:endParaRPr lang="ko-KR" altLang="en-US" sz="6000" b="1" dirty="0">
              <a:solidFill>
                <a:srgbClr val="0F0F0F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040C9A-E873-92CD-5C9A-F4C8FA36B1CD}"/>
              </a:ext>
            </a:extLst>
          </p:cNvPr>
          <p:cNvSpPr txBox="1"/>
          <p:nvPr/>
        </p:nvSpPr>
        <p:spPr>
          <a:xfrm>
            <a:off x="4284682" y="5818807"/>
            <a:ext cx="2292764" cy="79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메디치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#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수고하셨습니다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:D</a:t>
            </a:r>
          </a:p>
        </p:txBody>
      </p:sp>
    </p:spTree>
    <p:extLst>
      <p:ext uri="{BB962C8B-B14F-4D97-AF65-F5344CB8AC3E}">
        <p14:creationId xmlns:p14="http://schemas.microsoft.com/office/powerpoint/2010/main" val="284397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786846" cy="6680291"/>
            <a:chOff x="248918" y="144073"/>
            <a:chExt cx="11786846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목차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19092" y="178256"/>
              <a:ext cx="765800" cy="333855"/>
              <a:chOff x="6111585" y="667110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25587" y="80625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11585" y="667110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C40755A1-607B-0EA3-5949-4D0DB428DFCE}"/>
              </a:ext>
            </a:extLst>
          </p:cNvPr>
          <p:cNvSpPr/>
          <p:nvPr/>
        </p:nvSpPr>
        <p:spPr>
          <a:xfrm>
            <a:off x="762491" y="2016695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9036E6B-1015-80D0-D487-51E185C89224}"/>
              </a:ext>
            </a:extLst>
          </p:cNvPr>
          <p:cNvSpPr/>
          <p:nvPr/>
        </p:nvSpPr>
        <p:spPr>
          <a:xfrm>
            <a:off x="888965" y="2143170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개요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865C958-7183-1472-EC45-D6BF2CE037B6}"/>
              </a:ext>
            </a:extLst>
          </p:cNvPr>
          <p:cNvSpPr/>
          <p:nvPr/>
        </p:nvSpPr>
        <p:spPr>
          <a:xfrm>
            <a:off x="3526409" y="2016695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41A9E6-8B69-D237-86E5-AB773ECAB803}"/>
              </a:ext>
            </a:extLst>
          </p:cNvPr>
          <p:cNvSpPr/>
          <p:nvPr/>
        </p:nvSpPr>
        <p:spPr>
          <a:xfrm>
            <a:off x="3652883" y="2143170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계획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수립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36EF674-0BE7-91AA-4CD9-1280E9B0E51D}"/>
              </a:ext>
            </a:extLst>
          </p:cNvPr>
          <p:cNvSpPr/>
          <p:nvPr/>
        </p:nvSpPr>
        <p:spPr>
          <a:xfrm>
            <a:off x="6253871" y="2016695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5CDBA7D-BCAE-2593-CDFC-0BE79B12ED44}"/>
              </a:ext>
            </a:extLst>
          </p:cNvPr>
          <p:cNvSpPr/>
          <p:nvPr/>
        </p:nvSpPr>
        <p:spPr>
          <a:xfrm>
            <a:off x="6380345" y="2143170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분석 및 결과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64C663-6B4D-FD58-CB04-6638410183CF}"/>
              </a:ext>
            </a:extLst>
          </p:cNvPr>
          <p:cNvSpPr txBox="1"/>
          <p:nvPr/>
        </p:nvSpPr>
        <p:spPr>
          <a:xfrm>
            <a:off x="888965" y="4863462"/>
            <a:ext cx="2024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배경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목표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16877B-02CF-FB67-70E5-60421F6461C0}"/>
              </a:ext>
            </a:extLst>
          </p:cNvPr>
          <p:cNvSpPr txBox="1"/>
          <p:nvPr/>
        </p:nvSpPr>
        <p:spPr>
          <a:xfrm>
            <a:off x="3329757" y="4901152"/>
            <a:ext cx="28921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구성도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환경 및 사용기술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절차 및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UI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구성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742728-A8CC-0537-90FD-469D26F10E58}"/>
              </a:ext>
            </a:extLst>
          </p:cNvPr>
          <p:cNvSpPr txBox="1"/>
          <p:nvPr/>
        </p:nvSpPr>
        <p:spPr>
          <a:xfrm>
            <a:off x="6555023" y="4863462"/>
            <a:ext cx="2105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방법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결론 및 시사점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D6CB990-4CEF-2EA9-5CE3-C6FFAA6BA5A1}"/>
              </a:ext>
            </a:extLst>
          </p:cNvPr>
          <p:cNvSpPr/>
          <p:nvPr/>
        </p:nvSpPr>
        <p:spPr>
          <a:xfrm>
            <a:off x="8972492" y="2016695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E8AEC12-A08B-1CA3-A489-B9BDAFFEDF39}"/>
              </a:ext>
            </a:extLst>
          </p:cNvPr>
          <p:cNvSpPr/>
          <p:nvPr/>
        </p:nvSpPr>
        <p:spPr>
          <a:xfrm>
            <a:off x="9098966" y="2143170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마무리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968641-D36C-EA93-66BE-E118F6FDF4DE}"/>
              </a:ext>
            </a:extLst>
          </p:cNvPr>
          <p:cNvSpPr txBox="1"/>
          <p:nvPr/>
        </p:nvSpPr>
        <p:spPr>
          <a:xfrm>
            <a:off x="9150185" y="4857364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한계점 및 개선방향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 &amp; A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7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70AC5E02-6F1E-0B29-10CD-6C1824C2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3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0838"/>
            <a:ext cx="11841483" cy="6683526"/>
            <a:chOff x="248918" y="140838"/>
            <a:chExt cx="11841483" cy="668352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배경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843610" y="140838"/>
              <a:ext cx="765800" cy="333855"/>
              <a:chOff x="7336103" y="629692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350105" y="768840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336103" y="629692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5B3216-3BF5-A226-6C9D-B9EB23D0E6BA}"/>
              </a:ext>
            </a:extLst>
          </p:cNvPr>
          <p:cNvSpPr txBox="1"/>
          <p:nvPr/>
        </p:nvSpPr>
        <p:spPr>
          <a:xfrm>
            <a:off x="6511377" y="2051275"/>
            <a:ext cx="48104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20-30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대가 많이 이용하는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SNS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인스타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!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인스타에서 자주 보거나 공유하는 게시물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위가 맛집과 음식 관련 정보이고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사진을 올리기 위해 맛집을 찾아가는 경우가 있을 정도이다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진짜 맛집 데이터는 인스타에 더 많이 있지 않을까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?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하는 생각에서 시작하게 되었다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5786182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6122817" y="1334387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6" y="1393737"/>
            <a:ext cx="3149539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 dirty="0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60E189-6C28-AF0B-E1BC-A59121853E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5" t="2416" r="1702"/>
          <a:stretch/>
        </p:blipFill>
        <p:spPr>
          <a:xfrm>
            <a:off x="382537" y="1889569"/>
            <a:ext cx="5640761" cy="2972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0DDFF1-5F0D-781E-A20C-ED4D36D5F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42" t="4923" r="1861"/>
          <a:stretch/>
        </p:blipFill>
        <p:spPr>
          <a:xfrm>
            <a:off x="365749" y="3719720"/>
            <a:ext cx="5626960" cy="29740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334762" y="1896290"/>
            <a:ext cx="5649545" cy="47884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340638-570D-4D07-7B46-E67B4D67B788}"/>
              </a:ext>
            </a:extLst>
          </p:cNvPr>
          <p:cNvSpPr/>
          <p:nvPr/>
        </p:nvSpPr>
        <p:spPr>
          <a:xfrm>
            <a:off x="4744446" y="3172927"/>
            <a:ext cx="632897" cy="14911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9C1EF8-EAAD-B5C4-D1F6-252946F141B2}"/>
              </a:ext>
            </a:extLst>
          </p:cNvPr>
          <p:cNvSpPr/>
          <p:nvPr/>
        </p:nvSpPr>
        <p:spPr>
          <a:xfrm>
            <a:off x="497556" y="3172927"/>
            <a:ext cx="1180242" cy="14911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0392123-25CB-D1E3-F3BC-7C1BD9BEA6EC}"/>
              </a:ext>
            </a:extLst>
          </p:cNvPr>
          <p:cNvSpPr/>
          <p:nvPr/>
        </p:nvSpPr>
        <p:spPr>
          <a:xfrm>
            <a:off x="1025091" y="4598677"/>
            <a:ext cx="1424494" cy="14110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A31071-8068-2733-07FA-9160DA7006BD}"/>
              </a:ext>
            </a:extLst>
          </p:cNvPr>
          <p:cNvSpPr txBox="1"/>
          <p:nvPr/>
        </p:nvSpPr>
        <p:spPr>
          <a:xfrm>
            <a:off x="7085356" y="6562121"/>
            <a:ext cx="470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출처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:https://www.cosinkorea.com/mobile/article.html?no=34894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D4FB3B-BCF5-5A3E-392F-677BCCA76BFB}"/>
              </a:ext>
            </a:extLst>
          </p:cNvPr>
          <p:cNvSpPr txBox="1"/>
          <p:nvPr/>
        </p:nvSpPr>
        <p:spPr>
          <a:xfrm>
            <a:off x="6522617" y="3831423"/>
            <a:ext cx="49829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하지만 실제 상권과 사람들이 자주 가는 인스타 맛집 장소와 차이가 있다는 것을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알게되었다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길 건너 가면 가게가 있는데 지리적인 문제로 상권으로 포함되지 않은 경우가 많다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이로인해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소비자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공급자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상인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),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배달 앱 등 지리적인 데이터를 사용하는 사람들의 불편도가 높다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가지고 온 인스타 맛집 데이터를 이용해서 실제 상권과 비교해보면 어디가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알 수 있지 않을까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808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7997"/>
            <a:ext cx="11841483" cy="6706367"/>
            <a:chOff x="248918" y="117997"/>
            <a:chExt cx="11841483" cy="67063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목표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331982" y="117997"/>
              <a:ext cx="765800" cy="333855"/>
              <a:chOff x="7824475" y="606851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838477" y="74599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824475" y="606851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667621-6DB8-43A4-0524-4377B4A2FB3F}"/>
              </a:ext>
            </a:extLst>
          </p:cNvPr>
          <p:cNvSpPr/>
          <p:nvPr/>
        </p:nvSpPr>
        <p:spPr>
          <a:xfrm>
            <a:off x="6114088" y="1972032"/>
            <a:ext cx="5106455" cy="37280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21B317-E909-4148-8560-CF25956B6FC0}"/>
              </a:ext>
            </a:extLst>
          </p:cNvPr>
          <p:cNvCxnSpPr>
            <a:cxnSpLocks/>
          </p:cNvCxnSpPr>
          <p:nvPr/>
        </p:nvCxnSpPr>
        <p:spPr>
          <a:xfrm>
            <a:off x="6568911" y="2620378"/>
            <a:ext cx="418553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CDB36ED-F7A4-7140-6CDD-EFEA374F6033}"/>
              </a:ext>
            </a:extLst>
          </p:cNvPr>
          <p:cNvCxnSpPr>
            <a:cxnSpLocks/>
          </p:cNvCxnSpPr>
          <p:nvPr/>
        </p:nvCxnSpPr>
        <p:spPr>
          <a:xfrm flipV="1">
            <a:off x="6568911" y="2842545"/>
            <a:ext cx="4219209" cy="1601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D68BA08-508F-C3D6-866F-70FA53282040}"/>
              </a:ext>
            </a:extLst>
          </p:cNvPr>
          <p:cNvCxnSpPr>
            <a:cxnSpLocks/>
          </p:cNvCxnSpPr>
          <p:nvPr/>
        </p:nvCxnSpPr>
        <p:spPr>
          <a:xfrm>
            <a:off x="6579938" y="3620935"/>
            <a:ext cx="4219942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6B31A61-D4F8-F1AE-9C5B-08A6A9DA6C7A}"/>
              </a:ext>
            </a:extLst>
          </p:cNvPr>
          <p:cNvCxnSpPr>
            <a:cxnSpLocks/>
          </p:cNvCxnSpPr>
          <p:nvPr/>
        </p:nvCxnSpPr>
        <p:spPr>
          <a:xfrm>
            <a:off x="6551708" y="4436839"/>
            <a:ext cx="4253614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75D8C8-9CEF-D1BD-D2E5-C96C852ADC0C}"/>
              </a:ext>
            </a:extLst>
          </p:cNvPr>
          <p:cNvSpPr/>
          <p:nvPr/>
        </p:nvSpPr>
        <p:spPr>
          <a:xfrm>
            <a:off x="6265540" y="2099472"/>
            <a:ext cx="4848739" cy="3500364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3D5DA1-D81E-5B95-04FA-50C26AD6C73A}"/>
              </a:ext>
            </a:extLst>
          </p:cNvPr>
          <p:cNvSpPr txBox="1"/>
          <p:nvPr/>
        </p:nvSpPr>
        <p:spPr>
          <a:xfrm>
            <a:off x="6535239" y="2327990"/>
            <a:ext cx="4287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사람들이 자주가는 인스타 맛집 데이터와 나라에서 지정한 상권구역이랑 어디가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확인하여 실질적인 맛집 지도를 만들기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B44408-EBED-ADB4-8E22-F501DEDADCAD}"/>
              </a:ext>
            </a:extLst>
          </p:cNvPr>
          <p:cNvSpPr txBox="1"/>
          <p:nvPr/>
        </p:nvSpPr>
        <p:spPr>
          <a:xfrm>
            <a:off x="6534872" y="3347537"/>
            <a:ext cx="428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 데이터를 이용해서 비즈니스적으로  이용할 수 있는 방안 도출해보기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A04D8F6-B534-E200-A234-47414872CF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11" y="2272830"/>
            <a:ext cx="5232603" cy="33372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73B73C0B-3CBD-5DE3-BFBE-CF08FA7210CE}"/>
              </a:ext>
            </a:extLst>
          </p:cNvPr>
          <p:cNvGrpSpPr/>
          <p:nvPr/>
        </p:nvGrpSpPr>
        <p:grpSpPr>
          <a:xfrm>
            <a:off x="2367687" y="1628629"/>
            <a:ext cx="1627632" cy="459387"/>
            <a:chOff x="2135584" y="1512645"/>
            <a:chExt cx="1627632" cy="459387"/>
          </a:xfrm>
        </p:grpSpPr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8909B27F-BF0B-6411-E8FD-D966357CB6E4}"/>
                </a:ext>
              </a:extLst>
            </p:cNvPr>
            <p:cNvSpPr/>
            <p:nvPr/>
          </p:nvSpPr>
          <p:spPr>
            <a:xfrm>
              <a:off x="2135584" y="1512645"/>
              <a:ext cx="1627632" cy="459387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94BCBC-9C15-9D31-17BE-87A704F1C35E}"/>
                </a:ext>
              </a:extLst>
            </p:cNvPr>
            <p:cNvSpPr txBox="1"/>
            <p:nvPr/>
          </p:nvSpPr>
          <p:spPr>
            <a:xfrm>
              <a:off x="2215866" y="1646284"/>
              <a:ext cx="1467068" cy="30777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200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이태원상권</a:t>
              </a:r>
              <a:endParaRPr lang="ko-KR" altLang="en-US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6FA0B727-7005-DCC2-A580-9A2AF3B5F6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565"/>
          <a:stretch/>
        </p:blipFill>
        <p:spPr>
          <a:xfrm>
            <a:off x="642862" y="2285784"/>
            <a:ext cx="5241653" cy="33372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569920F-511A-BE4C-1093-F10343834BF5}"/>
              </a:ext>
            </a:extLst>
          </p:cNvPr>
          <p:cNvSpPr txBox="1"/>
          <p:nvPr/>
        </p:nvSpPr>
        <p:spPr>
          <a:xfrm>
            <a:off x="6534872" y="4120748"/>
            <a:ext cx="4541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목표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23403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998673" cy="775513"/>
            <a:chOff x="4310746" y="3372539"/>
            <a:chExt cx="399867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775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분석 계획 수립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77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데이터 구성도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776102" y="144073"/>
              <a:ext cx="765800" cy="333855"/>
              <a:chOff x="7268595" y="632927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282597" y="772075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268595" y="632927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180C7E-572A-EAD1-2238-512E594FBDB3}"/>
              </a:ext>
            </a:extLst>
          </p:cNvPr>
          <p:cNvGrpSpPr/>
          <p:nvPr/>
        </p:nvGrpSpPr>
        <p:grpSpPr>
          <a:xfrm>
            <a:off x="2056408" y="1933381"/>
            <a:ext cx="1194558" cy="584775"/>
            <a:chOff x="2056408" y="1933381"/>
            <a:chExt cx="1194558" cy="584775"/>
          </a:xfrm>
        </p:grpSpPr>
        <p:sp>
          <p:nvSpPr>
            <p:cNvPr id="50" name="모서리가 둥근 직사각형 17">
              <a:extLst>
                <a:ext uri="{FF2B5EF4-FFF2-40B4-BE49-F238E27FC236}">
                  <a16:creationId xmlns:a16="http://schemas.microsoft.com/office/drawing/2014/main" id="{0C4C4A62-DAD2-5FBB-44B8-7D6E80FC0F87}"/>
                </a:ext>
              </a:extLst>
            </p:cNvPr>
            <p:cNvSpPr/>
            <p:nvPr/>
          </p:nvSpPr>
          <p:spPr>
            <a:xfrm>
              <a:off x="2283026" y="1967442"/>
              <a:ext cx="760211" cy="261408"/>
            </a:xfrm>
            <a:prstGeom prst="roundRect">
              <a:avLst/>
            </a:prstGeom>
            <a:solidFill>
              <a:srgbClr val="742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B306C0-EE8B-74B4-54B7-7C2CC565CA8A}"/>
                </a:ext>
              </a:extLst>
            </p:cNvPr>
            <p:cNvSpPr/>
            <p:nvPr/>
          </p:nvSpPr>
          <p:spPr>
            <a:xfrm>
              <a:off x="2056408" y="1933381"/>
              <a:ext cx="119455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id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인스타 링크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4F2C0A-F5E9-6C3C-E486-FDA22EC6F230}"/>
              </a:ext>
            </a:extLst>
          </p:cNvPr>
          <p:cNvGrpSpPr/>
          <p:nvPr/>
        </p:nvGrpSpPr>
        <p:grpSpPr>
          <a:xfrm>
            <a:off x="1332107" y="3675705"/>
            <a:ext cx="2079415" cy="830997"/>
            <a:chOff x="1332107" y="3675705"/>
            <a:chExt cx="2079415" cy="830997"/>
          </a:xfrm>
        </p:grpSpPr>
        <p:sp>
          <p:nvSpPr>
            <p:cNvPr id="46" name="모서리가 둥근 직사각형 36">
              <a:extLst>
                <a:ext uri="{FF2B5EF4-FFF2-40B4-BE49-F238E27FC236}">
                  <a16:creationId xmlns:a16="http://schemas.microsoft.com/office/drawing/2014/main" id="{FD7D18CF-2FF3-7173-B90D-90E0E47B9B54}"/>
                </a:ext>
              </a:extLst>
            </p:cNvPr>
            <p:cNvSpPr/>
            <p:nvPr/>
          </p:nvSpPr>
          <p:spPr>
            <a:xfrm>
              <a:off x="2015891" y="3697754"/>
              <a:ext cx="760211" cy="261408"/>
            </a:xfrm>
            <a:prstGeom prst="roundRect">
              <a:avLst/>
            </a:prstGeom>
            <a:solidFill>
              <a:srgbClr val="931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79E05A-6E76-A418-D3C4-1037F97C38D2}"/>
                </a:ext>
              </a:extLst>
            </p:cNvPr>
            <p:cNvSpPr/>
            <p:nvPr/>
          </p:nvSpPr>
          <p:spPr>
            <a:xfrm>
              <a:off x="1332107" y="3675705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word’</a:t>
              </a:r>
            </a:p>
            <a:p>
              <a:pPr algn="ctr"/>
              <a:r>
                <a:rPr lang="ko-KR" altLang="en-US" sz="16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피드</a:t>
              </a:r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내용과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첫번째 댓글 까지 내용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5701AF-7C6E-FC1E-0F0D-11B3F13716C3}"/>
              </a:ext>
            </a:extLst>
          </p:cNvPr>
          <p:cNvGrpSpPr/>
          <p:nvPr/>
        </p:nvGrpSpPr>
        <p:grpSpPr>
          <a:xfrm>
            <a:off x="2584387" y="5662638"/>
            <a:ext cx="1725152" cy="830997"/>
            <a:chOff x="3111981" y="5755451"/>
            <a:chExt cx="1725152" cy="830997"/>
          </a:xfrm>
        </p:grpSpPr>
        <p:sp>
          <p:nvSpPr>
            <p:cNvPr id="45" name="모서리가 둥근 직사각형 37">
              <a:extLst>
                <a:ext uri="{FF2B5EF4-FFF2-40B4-BE49-F238E27FC236}">
                  <a16:creationId xmlns:a16="http://schemas.microsoft.com/office/drawing/2014/main" id="{33C39915-B3F4-CB49-2415-9AC8FC1072B9}"/>
                </a:ext>
              </a:extLst>
            </p:cNvPr>
            <p:cNvSpPr/>
            <p:nvPr/>
          </p:nvSpPr>
          <p:spPr>
            <a:xfrm>
              <a:off x="3594452" y="5779984"/>
              <a:ext cx="760211" cy="261408"/>
            </a:xfrm>
            <a:prstGeom prst="roundRect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0229F7-6891-C6B8-99F4-12384D316039}"/>
                </a:ext>
              </a:extLst>
            </p:cNvPr>
            <p:cNvSpPr/>
            <p:nvPr/>
          </p:nvSpPr>
          <p:spPr>
            <a:xfrm>
              <a:off x="3111981" y="5755451"/>
              <a:ext cx="172515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type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정확한 데이터 </a:t>
              </a:r>
              <a:r>
                <a:rPr lang="en-US" altLang="ko-KR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1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광고성 데이터 </a:t>
              </a:r>
              <a:r>
                <a:rPr lang="en-US" altLang="ko-KR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0</a:t>
              </a:r>
              <a:endPara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66ED70-2A86-BF5F-5B02-64BF16B6ADCE}"/>
              </a:ext>
            </a:extLst>
          </p:cNvPr>
          <p:cNvGrpSpPr/>
          <p:nvPr/>
        </p:nvGrpSpPr>
        <p:grpSpPr>
          <a:xfrm>
            <a:off x="8664759" y="5077991"/>
            <a:ext cx="2079415" cy="830997"/>
            <a:chOff x="9800730" y="4873618"/>
            <a:chExt cx="2079415" cy="830997"/>
          </a:xfrm>
        </p:grpSpPr>
        <p:sp>
          <p:nvSpPr>
            <p:cNvPr id="32" name="모서리가 둥근 직사각형 39">
              <a:extLst>
                <a:ext uri="{FF2B5EF4-FFF2-40B4-BE49-F238E27FC236}">
                  <a16:creationId xmlns:a16="http://schemas.microsoft.com/office/drawing/2014/main" id="{A3A3E919-DF12-1440-1B5E-B93C0810A60F}"/>
                </a:ext>
              </a:extLst>
            </p:cNvPr>
            <p:cNvSpPr/>
            <p:nvPr/>
          </p:nvSpPr>
          <p:spPr>
            <a:xfrm>
              <a:off x="10460333" y="4914676"/>
              <a:ext cx="760211" cy="261408"/>
            </a:xfrm>
            <a:prstGeom prst="roundRect">
              <a:avLst/>
            </a:prstGeom>
            <a:solidFill>
              <a:srgbClr val="D57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1A4093F-910C-B383-D7D7-31D4BFFCEFD7}"/>
                </a:ext>
              </a:extLst>
            </p:cNvPr>
            <p:cNvSpPr/>
            <p:nvPr/>
          </p:nvSpPr>
          <p:spPr>
            <a:xfrm>
              <a:off x="9800730" y="4873618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</a:t>
              </a:r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나라에서 지정한 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 구역 지도 데이터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A33CA4-C754-ED39-1480-B50F7F872059}"/>
              </a:ext>
            </a:extLst>
          </p:cNvPr>
          <p:cNvGrpSpPr/>
          <p:nvPr/>
        </p:nvGrpSpPr>
        <p:grpSpPr>
          <a:xfrm>
            <a:off x="8387358" y="2417283"/>
            <a:ext cx="2082621" cy="584775"/>
            <a:chOff x="8645150" y="2350882"/>
            <a:chExt cx="2082621" cy="584775"/>
          </a:xfrm>
        </p:grpSpPr>
        <p:sp>
          <p:nvSpPr>
            <p:cNvPr id="31" name="모서리가 둥근 직사각형 40">
              <a:extLst>
                <a:ext uri="{FF2B5EF4-FFF2-40B4-BE49-F238E27FC236}">
                  <a16:creationId xmlns:a16="http://schemas.microsoft.com/office/drawing/2014/main" id="{52767876-ED20-6454-E80D-6F909069A5D6}"/>
                </a:ext>
              </a:extLst>
            </p:cNvPr>
            <p:cNvSpPr/>
            <p:nvPr/>
          </p:nvSpPr>
          <p:spPr>
            <a:xfrm>
              <a:off x="9306353" y="2373152"/>
              <a:ext cx="760211" cy="261408"/>
            </a:xfrm>
            <a:prstGeom prst="roundRect">
              <a:avLst/>
            </a:prstGeom>
            <a:solidFill>
              <a:srgbClr val="DD92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7D2382F-5399-369F-EDEC-5EEB80EF612A}"/>
                </a:ext>
              </a:extLst>
            </p:cNvPr>
            <p:cNvSpPr/>
            <p:nvPr/>
          </p:nvSpPr>
          <p:spPr>
            <a:xfrm>
              <a:off x="8645150" y="2350882"/>
              <a:ext cx="20826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위치</a:t>
              </a:r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가게 위치 </a:t>
              </a:r>
              <a:r>
                <a:rPr lang="en-US" altLang="ko-KR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</a:t>
              </a:r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위도 경도 </a:t>
              </a:r>
            </a:p>
          </p:txBody>
        </p:sp>
      </p:grpSp>
      <p:cxnSp>
        <p:nvCxnSpPr>
          <p:cNvPr id="61" name="꺾인 연결선 30">
            <a:extLst>
              <a:ext uri="{FF2B5EF4-FFF2-40B4-BE49-F238E27FC236}">
                <a16:creationId xmlns:a16="http://schemas.microsoft.com/office/drawing/2014/main" id="{0A932387-C7E3-80B2-DB4A-87F30AFC4AA6}"/>
              </a:ext>
            </a:extLst>
          </p:cNvPr>
          <p:cNvCxnSpPr/>
          <p:nvPr/>
        </p:nvCxnSpPr>
        <p:spPr>
          <a:xfrm rot="10800000">
            <a:off x="3263879" y="2729792"/>
            <a:ext cx="1257567" cy="307224"/>
          </a:xfrm>
          <a:prstGeom prst="bentConnector3">
            <a:avLst>
              <a:gd name="adj1" fmla="val 99611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31">
            <a:extLst>
              <a:ext uri="{FF2B5EF4-FFF2-40B4-BE49-F238E27FC236}">
                <a16:creationId xmlns:a16="http://schemas.microsoft.com/office/drawing/2014/main" id="{4CE18C66-E152-0C7B-43E9-8DA02567C450}"/>
              </a:ext>
            </a:extLst>
          </p:cNvPr>
          <p:cNvCxnSpPr>
            <a:cxnSpLocks/>
          </p:cNvCxnSpPr>
          <p:nvPr/>
        </p:nvCxnSpPr>
        <p:spPr>
          <a:xfrm rot="10800000">
            <a:off x="3591407" y="3959162"/>
            <a:ext cx="1127786" cy="1270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32">
            <a:extLst>
              <a:ext uri="{FF2B5EF4-FFF2-40B4-BE49-F238E27FC236}">
                <a16:creationId xmlns:a16="http://schemas.microsoft.com/office/drawing/2014/main" id="{FECEC1B6-79FF-FAA4-AEB6-DBBED505BC60}"/>
              </a:ext>
            </a:extLst>
          </p:cNvPr>
          <p:cNvCxnSpPr/>
          <p:nvPr/>
        </p:nvCxnSpPr>
        <p:spPr>
          <a:xfrm rot="5400000">
            <a:off x="3819568" y="4766743"/>
            <a:ext cx="956225" cy="79922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34">
            <a:extLst>
              <a:ext uri="{FF2B5EF4-FFF2-40B4-BE49-F238E27FC236}">
                <a16:creationId xmlns:a16="http://schemas.microsoft.com/office/drawing/2014/main" id="{AF4794AA-11CA-1537-B8FA-2495EC1C53BF}"/>
              </a:ext>
            </a:extLst>
          </p:cNvPr>
          <p:cNvCxnSpPr/>
          <p:nvPr/>
        </p:nvCxnSpPr>
        <p:spPr>
          <a:xfrm>
            <a:off x="7897592" y="4403710"/>
            <a:ext cx="1060343" cy="837061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35">
            <a:extLst>
              <a:ext uri="{FF2B5EF4-FFF2-40B4-BE49-F238E27FC236}">
                <a16:creationId xmlns:a16="http://schemas.microsoft.com/office/drawing/2014/main" id="{A4DAA517-FFAB-1EA3-5A73-C137F4300A17}"/>
              </a:ext>
            </a:extLst>
          </p:cNvPr>
          <p:cNvCxnSpPr/>
          <p:nvPr/>
        </p:nvCxnSpPr>
        <p:spPr>
          <a:xfrm flipV="1">
            <a:off x="7897592" y="3106176"/>
            <a:ext cx="1191943" cy="540835"/>
          </a:xfrm>
          <a:prstGeom prst="bentConnector3">
            <a:avLst>
              <a:gd name="adj1" fmla="val 99945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1F895BB-D1AD-8E74-34DC-12153AA5AE7C}"/>
              </a:ext>
            </a:extLst>
          </p:cNvPr>
          <p:cNvGrpSpPr/>
          <p:nvPr/>
        </p:nvGrpSpPr>
        <p:grpSpPr>
          <a:xfrm>
            <a:off x="4772450" y="911525"/>
            <a:ext cx="2960988" cy="4937570"/>
            <a:chOff x="946431" y="105835"/>
            <a:chExt cx="3358870" cy="659699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2A869EC-9CF8-9718-3F53-0C411131363B}"/>
                </a:ext>
              </a:extLst>
            </p:cNvPr>
            <p:cNvGrpSpPr/>
            <p:nvPr/>
          </p:nvGrpSpPr>
          <p:grpSpPr>
            <a:xfrm>
              <a:off x="946431" y="105835"/>
              <a:ext cx="3358870" cy="6596994"/>
              <a:chOff x="4404005" y="105834"/>
              <a:chExt cx="3383991" cy="6646333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727D0F4-0E22-34A2-C7F7-D2B5561A45AC}"/>
                  </a:ext>
                </a:extLst>
              </p:cNvPr>
              <p:cNvSpPr/>
              <p:nvPr/>
            </p:nvSpPr>
            <p:spPr>
              <a:xfrm>
                <a:off x="4624387" y="981075"/>
                <a:ext cx="2943226" cy="4972050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56F42B00-A58E-167F-AD09-47BE85084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36" t="968" r="6017" b="2096"/>
              <a:stretch/>
            </p:blipFill>
            <p:spPr>
              <a:xfrm>
                <a:off x="4404005" y="105834"/>
                <a:ext cx="3383991" cy="6646333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43E6C03-5532-0197-5EB1-3C7B0721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903" y="1576813"/>
              <a:ext cx="1323923" cy="504932"/>
            </a:xfrm>
            <a:prstGeom prst="rect">
              <a:avLst/>
            </a:prstGeom>
          </p:spPr>
        </p:pic>
        <p:sp>
          <p:nvSpPr>
            <p:cNvPr id="70" name="모서리가 둥근 직사각형 7">
              <a:extLst>
                <a:ext uri="{FF2B5EF4-FFF2-40B4-BE49-F238E27FC236}">
                  <a16:creationId xmlns:a16="http://schemas.microsoft.com/office/drawing/2014/main" id="{72E79CD1-F64C-B280-84E2-31720313842F}"/>
                </a:ext>
              </a:extLst>
            </p:cNvPr>
            <p:cNvSpPr/>
            <p:nvPr/>
          </p:nvSpPr>
          <p:spPr>
            <a:xfrm>
              <a:off x="1425171" y="2449448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1" name="모서리가 둥근 직사각형 8">
              <a:extLst>
                <a:ext uri="{FF2B5EF4-FFF2-40B4-BE49-F238E27FC236}">
                  <a16:creationId xmlns:a16="http://schemas.microsoft.com/office/drawing/2014/main" id="{F4CC329A-A40C-2CA9-1732-F1F5489AD4F6}"/>
                </a:ext>
              </a:extLst>
            </p:cNvPr>
            <p:cNvSpPr/>
            <p:nvPr/>
          </p:nvSpPr>
          <p:spPr>
            <a:xfrm>
              <a:off x="1425171" y="2846003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4828397-E56B-5A53-4803-7FA6FA6A2A99}"/>
                </a:ext>
              </a:extLst>
            </p:cNvPr>
            <p:cNvSpPr/>
            <p:nvPr/>
          </p:nvSpPr>
          <p:spPr>
            <a:xfrm>
              <a:off x="1475593" y="2481323"/>
              <a:ext cx="371319" cy="349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ID</a:t>
              </a:r>
              <a:endParaRPr lang="ko-KR" altLang="en-US" sz="11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16D12AF-B3D9-4272-E29C-04AF7C63824F}"/>
                </a:ext>
              </a:extLst>
            </p:cNvPr>
            <p:cNvSpPr/>
            <p:nvPr/>
          </p:nvSpPr>
          <p:spPr>
            <a:xfrm>
              <a:off x="1475592" y="2877877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Password</a:t>
              </a:r>
              <a:endParaRPr lang="ko-KR" altLang="en-US" sz="11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4" name="모서리가 둥근 직사각형 11">
              <a:extLst>
                <a:ext uri="{FF2B5EF4-FFF2-40B4-BE49-F238E27FC236}">
                  <a16:creationId xmlns:a16="http://schemas.microsoft.com/office/drawing/2014/main" id="{D73E6EEA-3F4A-44FC-C575-FC22987CBD71}"/>
                </a:ext>
              </a:extLst>
            </p:cNvPr>
            <p:cNvSpPr/>
            <p:nvPr/>
          </p:nvSpPr>
          <p:spPr>
            <a:xfrm>
              <a:off x="1425170" y="3452994"/>
              <a:ext cx="2401390" cy="344031"/>
            </a:xfrm>
            <a:prstGeom prst="round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71D3EA2-6576-404F-FC00-77D1A31B0749}"/>
                </a:ext>
              </a:extLst>
            </p:cNvPr>
            <p:cNvSpPr/>
            <p:nvPr/>
          </p:nvSpPr>
          <p:spPr>
            <a:xfrm>
              <a:off x="1833281" y="3487536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Login</a:t>
              </a:r>
              <a:endParaRPr lang="ko-KR" altLang="en-US" sz="11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80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6FD8135E-1E4A-9201-D9E8-CA86802F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9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05232"/>
            <a:ext cx="11841483" cy="6719132"/>
            <a:chOff x="248918" y="105232"/>
            <a:chExt cx="11841483" cy="67191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환경 및 사용 기술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934655" y="105232"/>
              <a:ext cx="765800" cy="333855"/>
              <a:chOff x="8427148" y="59408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8441150" y="73323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8427148" y="59408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25AFCC-00A6-6B2D-487D-565B8579FC37}"/>
              </a:ext>
            </a:extLst>
          </p:cNvPr>
          <p:cNvGrpSpPr/>
          <p:nvPr/>
        </p:nvGrpSpPr>
        <p:grpSpPr>
          <a:xfrm>
            <a:off x="1043781" y="2008593"/>
            <a:ext cx="4694910" cy="4080152"/>
            <a:chOff x="1428875" y="2314793"/>
            <a:chExt cx="4291264" cy="35907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5631110-7D12-031B-9F25-B4D7B97B017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EA176F9-EC11-DCEE-15F1-8A6636EE351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1" name="모서리가 둥근 직사각형 17">
            <a:extLst>
              <a:ext uri="{FF2B5EF4-FFF2-40B4-BE49-F238E27FC236}">
                <a16:creationId xmlns:a16="http://schemas.microsoft.com/office/drawing/2014/main" id="{C2BD5C73-352D-D43B-A45D-15E4CFECF171}"/>
              </a:ext>
            </a:extLst>
          </p:cNvPr>
          <p:cNvSpPr/>
          <p:nvPr/>
        </p:nvSpPr>
        <p:spPr>
          <a:xfrm>
            <a:off x="2456308" y="1760340"/>
            <a:ext cx="1187538" cy="458371"/>
          </a:xfrm>
          <a:prstGeom prst="roundRect">
            <a:avLst/>
          </a:pr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D6E2A9-40BC-35FF-874D-3340FD2F92BD}"/>
              </a:ext>
            </a:extLst>
          </p:cNvPr>
          <p:cNvSpPr/>
          <p:nvPr/>
        </p:nvSpPr>
        <p:spPr>
          <a:xfrm>
            <a:off x="2506320" y="1804485"/>
            <a:ext cx="1101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분석툴</a:t>
            </a:r>
            <a:endParaRPr lang="en-US" altLang="ko-KR" sz="2000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3DE7731-1B53-91D8-C7F8-80814E563B5F}"/>
              </a:ext>
            </a:extLst>
          </p:cNvPr>
          <p:cNvGrpSpPr/>
          <p:nvPr/>
        </p:nvGrpSpPr>
        <p:grpSpPr>
          <a:xfrm>
            <a:off x="6472377" y="2044377"/>
            <a:ext cx="4694910" cy="4080152"/>
            <a:chOff x="1428875" y="2314793"/>
            <a:chExt cx="4291264" cy="359070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32AF4F8-B9CE-9DC9-0AC5-604373FE443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6319CFF-F779-EAA6-181F-1CF1978878A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5" name="모서리가 둥근 직사각형 37">
            <a:extLst>
              <a:ext uri="{FF2B5EF4-FFF2-40B4-BE49-F238E27FC236}">
                <a16:creationId xmlns:a16="http://schemas.microsoft.com/office/drawing/2014/main" id="{29ADC976-2057-75D9-22E9-F1F7FCCF3BF1}"/>
              </a:ext>
            </a:extLst>
          </p:cNvPr>
          <p:cNvSpPr/>
          <p:nvPr/>
        </p:nvSpPr>
        <p:spPr>
          <a:xfrm>
            <a:off x="8271050" y="1806263"/>
            <a:ext cx="1187538" cy="441948"/>
          </a:xfrm>
          <a:prstGeom prst="roundRect">
            <a:avLst/>
          </a:prstGeom>
          <a:solidFill>
            <a:srgbClr val="C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D2BD7B-1B82-FB43-80D7-1FBBE04E2B56}"/>
              </a:ext>
            </a:extLst>
          </p:cNvPr>
          <p:cNvSpPr/>
          <p:nvPr/>
        </p:nvSpPr>
        <p:spPr>
          <a:xfrm>
            <a:off x="8355705" y="1849379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시각화툴</a:t>
            </a:r>
            <a:endParaRPr lang="en-US" altLang="ko-KR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C12A6F11-08C1-32D2-6A06-63E3E933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ACDAB1-7717-B961-F7E1-EA6FA4107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98" y="3419566"/>
            <a:ext cx="1233278" cy="1462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B4F8C1-0B73-98FD-3789-3B705D2DB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237" y="2975526"/>
            <a:ext cx="1775254" cy="6463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ED51F5-571C-3412-C5B8-CE014A400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034" y="4036355"/>
            <a:ext cx="1988261" cy="10766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E65086-D871-FDCB-EE6F-063A3B281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387" y="2416489"/>
            <a:ext cx="1356150" cy="544882"/>
          </a:xfrm>
          <a:prstGeom prst="rect">
            <a:avLst/>
          </a:prstGeom>
        </p:spPr>
      </p:pic>
      <p:pic>
        <p:nvPicPr>
          <p:cNvPr id="2050" name="Picture 2" descr="Free online word cloud generator and tag cloud creator - WordClouds.com">
            <a:extLst>
              <a:ext uri="{FF2B5EF4-FFF2-40B4-BE49-F238E27FC236}">
                <a16:creationId xmlns:a16="http://schemas.microsoft.com/office/drawing/2014/main" id="{D03E4BAD-0F16-6CB3-293C-42A508EE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91" y="1964120"/>
            <a:ext cx="2194522" cy="21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olium] Choropleth 의 legend를 지우는 방법 (Python)">
            <a:extLst>
              <a:ext uri="{FF2B5EF4-FFF2-40B4-BE49-F238E27FC236}">
                <a16:creationId xmlns:a16="http://schemas.microsoft.com/office/drawing/2014/main" id="{FF84325A-0F45-BF05-CA1C-17112D1C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79" y="3806012"/>
            <a:ext cx="2378511" cy="8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QGIS 프로젝트에 오신 것을 환영합니다!">
            <a:extLst>
              <a:ext uri="{FF2B5EF4-FFF2-40B4-BE49-F238E27FC236}">
                <a16:creationId xmlns:a16="http://schemas.microsoft.com/office/drawing/2014/main" id="{CA49B9A3-3311-A7CD-7A6F-961EA3F8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99" y="4675156"/>
            <a:ext cx="2710018" cy="104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7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20870" y="177709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절차 및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UI </a:t>
              </a: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구성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82742" y="156895"/>
              <a:ext cx="765800" cy="333855"/>
              <a:chOff x="8275235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8289237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8275235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D93878-BA65-A7A1-577F-CAA4CFD561DD}"/>
              </a:ext>
            </a:extLst>
          </p:cNvPr>
          <p:cNvSpPr txBox="1"/>
          <p:nvPr/>
        </p:nvSpPr>
        <p:spPr>
          <a:xfrm>
            <a:off x="1063227" y="18918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800" dirty="0">
                <a:effectLst/>
                <a:latin typeface="Y 너만을 비춤체" panose="020B0600000101010101" pitchFamily="50" charset="-127"/>
                <a:ea typeface="Y 너만을 비춤체" panose="020B0600000101010101" pitchFamily="50" charset="-127"/>
                <a:cs typeface="Times New Roman" panose="02020603050405020304" pitchFamily="18" charset="0"/>
              </a:rPr>
              <a:t>데이터 수집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42200-5A6B-49EE-7741-A3FA841A0BF7}"/>
              </a:ext>
            </a:extLst>
          </p:cNvPr>
          <p:cNvSpPr txBox="1"/>
          <p:nvPr/>
        </p:nvSpPr>
        <p:spPr>
          <a:xfrm>
            <a:off x="4829945" y="186104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전처리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DE954C-EA80-1418-878D-9532796767CB}"/>
              </a:ext>
            </a:extLst>
          </p:cNvPr>
          <p:cNvSpPr txBox="1"/>
          <p:nvPr/>
        </p:nvSpPr>
        <p:spPr>
          <a:xfrm>
            <a:off x="8384753" y="1884981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2AD2D5-ABA1-F30B-B8E3-83F227B208EB}"/>
              </a:ext>
            </a:extLst>
          </p:cNvPr>
          <p:cNvSpPr txBox="1"/>
          <p:nvPr/>
        </p:nvSpPr>
        <p:spPr>
          <a:xfrm>
            <a:off x="8896069" y="4505107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 학습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6E31EC-A917-337F-1FBA-6C9845CB38DD}"/>
              </a:ext>
            </a:extLst>
          </p:cNvPr>
          <p:cNvSpPr txBox="1"/>
          <p:nvPr/>
        </p:nvSpPr>
        <p:spPr>
          <a:xfrm>
            <a:off x="1725786" y="4557898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비교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A321CC-02F4-9A52-D28F-87A4C6F5E63A}"/>
              </a:ext>
            </a:extLst>
          </p:cNvPr>
          <p:cNvSpPr txBox="1"/>
          <p:nvPr/>
        </p:nvSpPr>
        <p:spPr>
          <a:xfrm>
            <a:off x="5247851" y="4610005"/>
            <a:ext cx="8595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예측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8E7313-BF5B-D241-DCFC-9A562C2F422B}"/>
              </a:ext>
            </a:extLst>
          </p:cNvPr>
          <p:cNvSpPr/>
          <p:nvPr/>
        </p:nvSpPr>
        <p:spPr>
          <a:xfrm>
            <a:off x="666117" y="111972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2FB23B-E077-5DC4-C65A-6321E563AA2E}"/>
              </a:ext>
            </a:extLst>
          </p:cNvPr>
          <p:cNvSpPr/>
          <p:nvPr/>
        </p:nvSpPr>
        <p:spPr>
          <a:xfrm>
            <a:off x="1063227" y="1539904"/>
            <a:ext cx="1324403" cy="1047040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19A1965-A950-1744-FC7C-23BA9C6E9F10}"/>
              </a:ext>
            </a:extLst>
          </p:cNvPr>
          <p:cNvSpPr/>
          <p:nvPr/>
        </p:nvSpPr>
        <p:spPr>
          <a:xfrm>
            <a:off x="2501256" y="137395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90A4F8-84D7-5373-7281-09221C7CB7A5}"/>
              </a:ext>
            </a:extLst>
          </p:cNvPr>
          <p:cNvSpPr txBox="1"/>
          <p:nvPr/>
        </p:nvSpPr>
        <p:spPr>
          <a:xfrm>
            <a:off x="805296" y="2667202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공공데이터포털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E2CDB28-959E-33C4-3726-CFFEF41FDA20}"/>
              </a:ext>
            </a:extLst>
          </p:cNvPr>
          <p:cNvSpPr/>
          <p:nvPr/>
        </p:nvSpPr>
        <p:spPr>
          <a:xfrm>
            <a:off x="4216430" y="1134191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CEBE2-89A5-4BCA-5397-E081D93FB1B7}"/>
              </a:ext>
            </a:extLst>
          </p:cNvPr>
          <p:cNvSpPr/>
          <p:nvPr/>
        </p:nvSpPr>
        <p:spPr>
          <a:xfrm>
            <a:off x="4613541" y="1554372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7BEFD-5BAC-B46E-E603-044DBDBCEA91}"/>
              </a:ext>
            </a:extLst>
          </p:cNvPr>
          <p:cNvSpPr/>
          <p:nvPr/>
        </p:nvSpPr>
        <p:spPr>
          <a:xfrm>
            <a:off x="6051569" y="1388426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FD715B-996B-A796-C0ED-451B9A88BE7E}"/>
              </a:ext>
            </a:extLst>
          </p:cNvPr>
          <p:cNvSpPr txBox="1"/>
          <p:nvPr/>
        </p:nvSpPr>
        <p:spPr>
          <a:xfrm>
            <a:off x="4218970" y="2685449"/>
            <a:ext cx="242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처리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2766EEE-7921-FCBB-C7DC-736D38346C61}"/>
              </a:ext>
            </a:extLst>
          </p:cNvPr>
          <p:cNvSpPr/>
          <p:nvPr/>
        </p:nvSpPr>
        <p:spPr>
          <a:xfrm>
            <a:off x="7679226" y="117813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ABF3ABC-3BAB-8798-68BC-9E48BE979DEF}"/>
              </a:ext>
            </a:extLst>
          </p:cNvPr>
          <p:cNvSpPr/>
          <p:nvPr/>
        </p:nvSpPr>
        <p:spPr>
          <a:xfrm>
            <a:off x="8076337" y="159831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C077BBE-6554-3900-3675-EC924FFA0E61}"/>
              </a:ext>
            </a:extLst>
          </p:cNvPr>
          <p:cNvSpPr/>
          <p:nvPr/>
        </p:nvSpPr>
        <p:spPr>
          <a:xfrm>
            <a:off x="9514365" y="143237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C2CCFC-2CF0-7491-A56A-6933BDF5A9A2}"/>
              </a:ext>
            </a:extLst>
          </p:cNvPr>
          <p:cNvSpPr txBox="1"/>
          <p:nvPr/>
        </p:nvSpPr>
        <p:spPr>
          <a:xfrm>
            <a:off x="7818405" y="2725615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해주기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타입별로 비교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E0BDC3B-A32A-9559-2692-A322620D9D24}"/>
              </a:ext>
            </a:extLst>
          </p:cNvPr>
          <p:cNvSpPr/>
          <p:nvPr/>
        </p:nvSpPr>
        <p:spPr>
          <a:xfrm>
            <a:off x="8467145" y="3865337"/>
            <a:ext cx="2478157" cy="2500776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C7845AA-FA12-9F40-367D-C4FC62A50FF3}"/>
              </a:ext>
            </a:extLst>
          </p:cNvPr>
          <p:cNvSpPr/>
          <p:nvPr/>
        </p:nvSpPr>
        <p:spPr>
          <a:xfrm>
            <a:off x="8819185" y="4211246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254A69-E08A-41B7-FA69-28E1BCA74103}"/>
              </a:ext>
            </a:extLst>
          </p:cNvPr>
          <p:cNvSpPr/>
          <p:nvPr/>
        </p:nvSpPr>
        <p:spPr>
          <a:xfrm>
            <a:off x="10302284" y="4119572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C80312-FFEF-4E45-527A-44EDABFB24BF}"/>
              </a:ext>
            </a:extLst>
          </p:cNvPr>
          <p:cNvSpPr txBox="1"/>
          <p:nvPr/>
        </p:nvSpPr>
        <p:spPr>
          <a:xfrm>
            <a:off x="8539153" y="5252937"/>
            <a:ext cx="2478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머신러닝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(SVM,NB,LR)</a:t>
            </a: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딥러닝</a:t>
            </a:r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(RNN,LSTM,CNN)</a:t>
            </a:r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BFAC4AD-BCDC-D1AD-E5E0-5985614EACAB}"/>
              </a:ext>
            </a:extLst>
          </p:cNvPr>
          <p:cNvSpPr/>
          <p:nvPr/>
        </p:nvSpPr>
        <p:spPr>
          <a:xfrm>
            <a:off x="4763415" y="392631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2DAFA9A-688A-54F9-1B45-A5D9F3722F6F}"/>
              </a:ext>
            </a:extLst>
          </p:cNvPr>
          <p:cNvSpPr/>
          <p:nvPr/>
        </p:nvSpPr>
        <p:spPr>
          <a:xfrm>
            <a:off x="5160526" y="4346494"/>
            <a:ext cx="1272409" cy="94400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D561245-58F8-F297-D224-99DFC6B6A200}"/>
              </a:ext>
            </a:extLst>
          </p:cNvPr>
          <p:cNvSpPr/>
          <p:nvPr/>
        </p:nvSpPr>
        <p:spPr>
          <a:xfrm>
            <a:off x="6598554" y="418054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1037B5-69AE-5152-1BC2-C0B484DA5070}"/>
              </a:ext>
            </a:extLst>
          </p:cNvPr>
          <p:cNvSpPr txBox="1"/>
          <p:nvPr/>
        </p:nvSpPr>
        <p:spPr>
          <a:xfrm>
            <a:off x="4888705" y="5381146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학습된 모델 바탕으로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예측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5869B0E-5FA6-1216-C9A4-24D59BAD6217}"/>
              </a:ext>
            </a:extLst>
          </p:cNvPr>
          <p:cNvSpPr/>
          <p:nvPr/>
        </p:nvSpPr>
        <p:spPr>
          <a:xfrm>
            <a:off x="1289829" y="393852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E26F297-5462-8DEA-190B-9A9C0104E17F}"/>
              </a:ext>
            </a:extLst>
          </p:cNvPr>
          <p:cNvSpPr/>
          <p:nvPr/>
        </p:nvSpPr>
        <p:spPr>
          <a:xfrm>
            <a:off x="1686940" y="435870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E28A118-116F-D3C7-B65A-555940146F7D}"/>
              </a:ext>
            </a:extLst>
          </p:cNvPr>
          <p:cNvSpPr/>
          <p:nvPr/>
        </p:nvSpPr>
        <p:spPr>
          <a:xfrm>
            <a:off x="3124968" y="419276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37C1CC6-2C66-8432-E088-2A9C6BCE9586}"/>
              </a:ext>
            </a:extLst>
          </p:cNvPr>
          <p:cNvSpPr txBox="1"/>
          <p:nvPr/>
        </p:nvSpPr>
        <p:spPr>
          <a:xfrm>
            <a:off x="1261155" y="5480941"/>
            <a:ext cx="26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위치데이터화 상권비교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QGIS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로 시각화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58B8F36-0E57-F51A-A337-35DD706C809F}"/>
              </a:ext>
            </a:extLst>
          </p:cNvPr>
          <p:cNvSpPr/>
          <p:nvPr/>
        </p:nvSpPr>
        <p:spPr>
          <a:xfrm>
            <a:off x="3280528" y="2060286"/>
            <a:ext cx="734085" cy="505917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2E1A777D-47C1-E619-0F6F-4E28469B6CDE}"/>
              </a:ext>
            </a:extLst>
          </p:cNvPr>
          <p:cNvSpPr/>
          <p:nvPr/>
        </p:nvSpPr>
        <p:spPr>
          <a:xfrm>
            <a:off x="6827296" y="2100970"/>
            <a:ext cx="676744" cy="526818"/>
          </a:xfrm>
          <a:prstGeom prst="rightArrow">
            <a:avLst/>
          </a:prstGeom>
          <a:solidFill>
            <a:srgbClr val="961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569CD6BE-4737-DB8F-F340-0BB1FE9FBDF6}"/>
              </a:ext>
            </a:extLst>
          </p:cNvPr>
          <p:cNvSpPr/>
          <p:nvPr/>
        </p:nvSpPr>
        <p:spPr>
          <a:xfrm rot="10800000">
            <a:off x="3839572" y="4994726"/>
            <a:ext cx="680922" cy="497115"/>
          </a:xfrm>
          <a:prstGeom prst="rightArrow">
            <a:avLst/>
          </a:prstGeom>
          <a:solidFill>
            <a:srgbClr val="DD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2D254E08-CE09-C74E-A200-952768B40209}"/>
              </a:ext>
            </a:extLst>
          </p:cNvPr>
          <p:cNvSpPr/>
          <p:nvPr/>
        </p:nvSpPr>
        <p:spPr>
          <a:xfrm rot="10800000">
            <a:off x="7377329" y="5034892"/>
            <a:ext cx="699007" cy="526817"/>
          </a:xfrm>
          <a:prstGeom prst="rightArrow">
            <a:avLst/>
          </a:prstGeom>
          <a:solidFill>
            <a:srgbClr val="D57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9C56C-D6F8-E977-F572-23CB2AA00076}"/>
              </a:ext>
            </a:extLst>
          </p:cNvPr>
          <p:cNvGrpSpPr/>
          <p:nvPr/>
        </p:nvGrpSpPr>
        <p:grpSpPr>
          <a:xfrm>
            <a:off x="10589389" y="2722646"/>
            <a:ext cx="658263" cy="635819"/>
            <a:chOff x="10589389" y="2722646"/>
            <a:chExt cx="658263" cy="635819"/>
          </a:xfrm>
        </p:grpSpPr>
        <p:sp>
          <p:nvSpPr>
            <p:cNvPr id="85" name="자유형 157">
              <a:extLst>
                <a:ext uri="{FF2B5EF4-FFF2-40B4-BE49-F238E27FC236}">
                  <a16:creationId xmlns:a16="http://schemas.microsoft.com/office/drawing/2014/main" id="{2A05318F-3AB6-B61A-479B-D4DD8D700506}"/>
                </a:ext>
              </a:extLst>
            </p:cNvPr>
            <p:cNvSpPr/>
            <p:nvPr/>
          </p:nvSpPr>
          <p:spPr>
            <a:xfrm rot="1831927" flipH="1">
              <a:off x="10589389" y="2732628"/>
              <a:ext cx="646275" cy="245078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6" name="자유형 158">
              <a:extLst>
                <a:ext uri="{FF2B5EF4-FFF2-40B4-BE49-F238E27FC236}">
                  <a16:creationId xmlns:a16="http://schemas.microsoft.com/office/drawing/2014/main" id="{89DC9EC7-57D0-AB08-F0DB-7E61EF127710}"/>
                </a:ext>
              </a:extLst>
            </p:cNvPr>
            <p:cNvSpPr/>
            <p:nvPr/>
          </p:nvSpPr>
          <p:spPr>
            <a:xfrm rot="3878219" flipH="1">
              <a:off x="10682954" y="2864083"/>
              <a:ext cx="600286" cy="317411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CB68E63E-F355-3820-28F2-B8C82DC1229E}"/>
                </a:ext>
              </a:extLst>
            </p:cNvPr>
            <p:cNvSpPr/>
            <p:nvPr/>
          </p:nvSpPr>
          <p:spPr>
            <a:xfrm rot="1272747" flipH="1">
              <a:off x="10920307" y="3048028"/>
              <a:ext cx="327345" cy="310437"/>
            </a:xfrm>
            <a:prstGeom prst="rtTriangle">
              <a:avLst/>
            </a:prstGeom>
            <a:solidFill>
              <a:srgbClr val="A51D91"/>
            </a:solidFill>
            <a:ln w="76200">
              <a:solidFill>
                <a:srgbClr val="A51D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D83DF1-AB89-D359-A3C3-9BD8A38E2434}"/>
              </a:ext>
            </a:extLst>
          </p:cNvPr>
          <p:cNvGrpSpPr/>
          <p:nvPr/>
        </p:nvGrpSpPr>
        <p:grpSpPr>
          <a:xfrm>
            <a:off x="10242115" y="3090182"/>
            <a:ext cx="667077" cy="617276"/>
            <a:chOff x="10242115" y="3090182"/>
            <a:chExt cx="667077" cy="617276"/>
          </a:xfrm>
        </p:grpSpPr>
        <p:sp>
          <p:nvSpPr>
            <p:cNvPr id="89" name="자유형 157">
              <a:extLst>
                <a:ext uri="{FF2B5EF4-FFF2-40B4-BE49-F238E27FC236}">
                  <a16:creationId xmlns:a16="http://schemas.microsoft.com/office/drawing/2014/main" id="{E18EBDBD-72C4-5EF5-CCAE-924FF2F2B4B2}"/>
                </a:ext>
              </a:extLst>
            </p:cNvPr>
            <p:cNvSpPr/>
            <p:nvPr/>
          </p:nvSpPr>
          <p:spPr>
            <a:xfrm rot="11849920" flipH="1">
              <a:off x="10308082" y="3429780"/>
              <a:ext cx="601110" cy="232227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0" name="자유형 158">
              <a:extLst>
                <a:ext uri="{FF2B5EF4-FFF2-40B4-BE49-F238E27FC236}">
                  <a16:creationId xmlns:a16="http://schemas.microsoft.com/office/drawing/2014/main" id="{0E6C0A69-4902-3FF8-76CD-BA816A12BCFC}"/>
                </a:ext>
              </a:extLst>
            </p:cNvPr>
            <p:cNvSpPr/>
            <p:nvPr/>
          </p:nvSpPr>
          <p:spPr>
            <a:xfrm rot="14265080" flipH="1">
              <a:off x="10252869" y="3275438"/>
              <a:ext cx="568810" cy="295229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B3FB6D6D-9FE1-F981-A51D-EE201678D57E}"/>
                </a:ext>
              </a:extLst>
            </p:cNvPr>
            <p:cNvSpPr/>
            <p:nvPr/>
          </p:nvSpPr>
          <p:spPr>
            <a:xfrm rot="11659608" flipH="1">
              <a:off x="10242115" y="3090182"/>
              <a:ext cx="304469" cy="294159"/>
            </a:xfrm>
            <a:prstGeom prst="rtTriangle">
              <a:avLst/>
            </a:prstGeom>
            <a:solidFill>
              <a:srgbClr val="C53261"/>
            </a:solidFill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9444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4176</TotalTime>
  <Words>1100</Words>
  <Application>Microsoft Office PowerPoint</Application>
  <PresentationFormat>와이드스크린</PresentationFormat>
  <Paragraphs>1005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D2Coding</vt:lpstr>
      <vt:lpstr>Dynalight</vt:lpstr>
      <vt:lpstr>Tmon몬소리 Black</vt:lpstr>
      <vt:lpstr>Y 너만을 비춤체</vt:lpstr>
      <vt:lpstr>맑은 고딕</vt:lpstr>
      <vt:lpstr>야놀자 야체 B</vt:lpstr>
      <vt:lpstr>휴먼둥근헤드라인</vt:lpstr>
      <vt:lpstr>Arial</vt:lpstr>
      <vt:lpstr>Arial Narrow</vt:lpstr>
      <vt:lpstr>Bahnschrift SemiLight</vt:lpstr>
      <vt:lpstr>Bradley Hand ITC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MEDICI</cp:lastModifiedBy>
  <cp:revision>15</cp:revision>
  <dcterms:created xsi:type="dcterms:W3CDTF">2022-03-21T14:48:14Z</dcterms:created>
  <dcterms:modified xsi:type="dcterms:W3CDTF">2022-06-15T09:04:00Z</dcterms:modified>
</cp:coreProperties>
</file>